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6" r:id="rId12"/>
  </p:sldIdLst>
  <p:sldSz cx="12192000" cy="6858000"/>
  <p:notesSz cx="6858000" cy="9144000"/>
  <p:embeddedFontLst>
    <p:embeddedFont>
      <p:font typeface="Aharoni" panose="02010803020104030203" pitchFamily="2" charset="-79"/>
      <p:bold r:id="rId14"/>
    </p:embeddedFont>
    <p:embeddedFont>
      <p:font typeface="AngsanaUPC" panose="02020603050405020304" pitchFamily="18" charset="-34"/>
      <p:regular r:id="rId15"/>
    </p:embeddedFont>
    <p:embeddedFont>
      <p:font typeface="Arial Black" panose="020B0A04020102020204" pitchFamily="34" charset="0"/>
      <p:regular r:id="rId16"/>
      <p:bold r:id="rId17"/>
    </p:embeddedFont>
    <p:embeddedFont>
      <p:font typeface="Berlin Sans FB Demi" panose="020E0802020502020306" pitchFamily="34" charset="0"/>
      <p:bold r:id="rId18"/>
    </p:embeddedFont>
    <p:embeddedFont>
      <p:font typeface="Calibri" panose="020F0502020204030204" pitchFamily="34" charset="0"/>
      <p:regular r:id="rId19"/>
      <p:bold r:id="rId20"/>
      <p:italic r:id="rId21"/>
      <p:boldItalic r:id="rId22"/>
    </p:embeddedFont>
    <p:embeddedFont>
      <p:font typeface="Overlock"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nU8dPeVf38rSlyoxkI1gIxZ6k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A2F26C-BD15-4B36-B026-B079B713B066}">
  <a:tblStyle styleId="{74A2F26C-BD15-4B36-B026-B079B713B0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mt="21000"/>
          </a:blip>
          <a:stretch>
            <a:fillRect/>
          </a:stretch>
        </a:blipFill>
        <a:effectLst/>
      </p:bgPr>
    </p:bg>
    <p:spTree>
      <p:nvGrpSpPr>
        <p:cNvPr id="1" name="Shape 9"/>
        <p:cNvGrpSpPr/>
        <p:nvPr/>
      </p:nvGrpSpPr>
      <p:grpSpPr>
        <a:xfrm>
          <a:off x="0" y="0"/>
          <a:ext cx="0" cy="0"/>
          <a:chOff x="0" y="0"/>
          <a:chExt cx="0" cy="0"/>
        </a:xfrm>
      </p:grpSpPr>
      <p:sp>
        <p:nvSpPr>
          <p:cNvPr id="10" name="Google Shape;10;p12"/>
          <p:cNvSpPr/>
          <p:nvPr/>
        </p:nvSpPr>
        <p:spPr>
          <a:xfrm>
            <a:off x="0" y="-19050"/>
            <a:ext cx="12192000" cy="1123950"/>
          </a:xfrm>
          <a:prstGeom prst="rect">
            <a:avLst/>
          </a:prstGeom>
          <a:solidFill>
            <a:srgbClr val="D8D8D8"/>
          </a:solidFill>
          <a:ln>
            <a:noFill/>
          </a:ln>
        </p:spPr>
        <p:txBody>
          <a:bodyPr spcFirstLastPara="1" wrap="square" lIns="91425" tIns="45700" rIns="91425" bIns="45700" anchor="ctr" anchorCtr="0">
            <a:noAutofit/>
          </a:bodyPr>
          <a:lstStyle/>
          <a:p>
            <a:pPr marL="514350" marR="0" lvl="0" indent="-514350" algn="ctr" rtl="0">
              <a:lnSpc>
                <a:spcPct val="150000"/>
              </a:lnSpc>
              <a:spcBef>
                <a:spcPts val="0"/>
              </a:spcBef>
              <a:spcAft>
                <a:spcPts val="0"/>
              </a:spcAft>
              <a:buNone/>
            </a:pPr>
            <a:r>
              <a:rPr lang="fr-FR" sz="2400" b="1" i="0" u="none" strike="noStrike" cap="none">
                <a:solidFill>
                  <a:srgbClr val="2E75B5"/>
                </a:solidFill>
                <a:latin typeface="Arial Black"/>
                <a:ea typeface="Arial Black"/>
                <a:cs typeface="Arial Black"/>
                <a:sym typeface="Arial Black"/>
              </a:rPr>
              <a:t>                                                                      </a:t>
            </a:r>
            <a:r>
              <a:rPr lang="fr-FR" sz="2400" b="1" i="0" u="none" strike="noStrike" cap="none">
                <a:solidFill>
                  <a:srgbClr val="0961AA"/>
                </a:solidFill>
                <a:latin typeface="Arial Black"/>
                <a:ea typeface="Arial Black"/>
                <a:cs typeface="Arial Black"/>
                <a:sym typeface="Arial Black"/>
              </a:rPr>
              <a:t>The 6</a:t>
            </a:r>
            <a:r>
              <a:rPr lang="fr-FR" sz="2400" b="1" i="0" u="none" strike="noStrike" cap="none" baseline="30000">
                <a:solidFill>
                  <a:srgbClr val="0961AA"/>
                </a:solidFill>
                <a:latin typeface="Arial Black"/>
                <a:ea typeface="Arial Black"/>
                <a:cs typeface="Arial Black"/>
                <a:sym typeface="Arial Black"/>
              </a:rPr>
              <a:t>th </a:t>
            </a:r>
            <a:r>
              <a:rPr lang="fr-FR" sz="2400" b="1" i="0" u="none" strike="noStrike" cap="none">
                <a:solidFill>
                  <a:srgbClr val="0961AA"/>
                </a:solidFill>
                <a:latin typeface="Arial Black"/>
                <a:ea typeface="Arial Black"/>
                <a:cs typeface="Arial Black"/>
                <a:sym typeface="Arial Black"/>
              </a:rPr>
              <a:t>AfriGEO Symposium</a:t>
            </a:r>
            <a:endParaRPr/>
          </a:p>
          <a:p>
            <a:pPr marL="514350" marR="0" lvl="0" indent="-514350" algn="ctr" rtl="0">
              <a:lnSpc>
                <a:spcPct val="150000"/>
              </a:lnSpc>
              <a:spcBef>
                <a:spcPts val="0"/>
              </a:spcBef>
              <a:spcAft>
                <a:spcPts val="0"/>
              </a:spcAft>
              <a:buNone/>
            </a:pPr>
            <a:r>
              <a:rPr lang="fr-FR" sz="1800" b="1" i="0" u="none" strike="noStrike" cap="none">
                <a:solidFill>
                  <a:srgbClr val="0F8B7A"/>
                </a:solidFill>
                <a:latin typeface="Overlock"/>
                <a:ea typeface="Overlock"/>
                <a:cs typeface="Overlock"/>
                <a:sym typeface="Overlock"/>
              </a:rPr>
              <a:t>                                                                                                                        31</a:t>
            </a:r>
            <a:r>
              <a:rPr lang="fr-FR" sz="1800" b="1" i="0" u="none" strike="noStrike" cap="none" baseline="30000">
                <a:solidFill>
                  <a:srgbClr val="0F8B7A"/>
                </a:solidFill>
                <a:latin typeface="Overlock"/>
                <a:ea typeface="Overlock"/>
                <a:cs typeface="Overlock"/>
                <a:sym typeface="Overlock"/>
              </a:rPr>
              <a:t>st</a:t>
            </a:r>
            <a:r>
              <a:rPr lang="fr-FR" sz="1800" b="1" i="0" u="none" strike="noStrike" cap="none">
                <a:solidFill>
                  <a:srgbClr val="0F8B7A"/>
                </a:solidFill>
                <a:latin typeface="Overlock"/>
                <a:ea typeface="Overlock"/>
                <a:cs typeface="Overlock"/>
                <a:sym typeface="Overlock"/>
              </a:rPr>
              <a:t> October – 5</a:t>
            </a:r>
            <a:r>
              <a:rPr lang="fr-FR" sz="1800" b="1" i="0" u="none" strike="noStrike" cap="none" baseline="30000">
                <a:solidFill>
                  <a:srgbClr val="0F8B7A"/>
                </a:solidFill>
                <a:latin typeface="Overlock"/>
                <a:ea typeface="Overlock"/>
                <a:cs typeface="Overlock"/>
                <a:sym typeface="Overlock"/>
              </a:rPr>
              <a:t>th</a:t>
            </a:r>
            <a:r>
              <a:rPr lang="fr-FR" sz="1800" b="1" i="0" u="none" strike="noStrike" cap="none">
                <a:solidFill>
                  <a:srgbClr val="0F8B7A"/>
                </a:solidFill>
                <a:latin typeface="Overlock"/>
                <a:ea typeface="Overlock"/>
                <a:cs typeface="Overlock"/>
                <a:sym typeface="Overlock"/>
              </a:rPr>
              <a:t> November, 2022</a:t>
            </a:r>
            <a:endParaRPr/>
          </a:p>
        </p:txBody>
      </p:sp>
      <p:sp>
        <p:nvSpPr>
          <p:cNvPr id="11" name="Google Shape;11;p12"/>
          <p:cNvSpPr txBox="1"/>
          <p:nvPr/>
        </p:nvSpPr>
        <p:spPr>
          <a:xfrm>
            <a:off x="1189703" y="6334780"/>
            <a:ext cx="981259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F8B7A"/>
              </a:buClr>
              <a:buSzPts val="2800"/>
              <a:buFont typeface="AngsanaUPC"/>
              <a:buNone/>
            </a:pPr>
            <a:r>
              <a:rPr lang="fr-FR" sz="2800" b="0" i="0" u="none" strike="noStrike" cap="none">
                <a:solidFill>
                  <a:srgbClr val="0F8B7A"/>
                </a:solidFill>
                <a:latin typeface="AngsanaUPC"/>
                <a:ea typeface="AngsanaUPC"/>
                <a:cs typeface="AngsanaUPC"/>
                <a:sym typeface="AngsanaUPC"/>
              </a:rPr>
              <a:t>Harnessing EO towards Resilient &amp; Sustainable systems, communities &amp; resources</a:t>
            </a:r>
            <a:endParaRPr/>
          </a:p>
        </p:txBody>
      </p:sp>
      <p:pic>
        <p:nvPicPr>
          <p:cNvPr id="12" name="Google Shape;12;p12"/>
          <p:cNvPicPr preferRelativeResize="0"/>
          <p:nvPr/>
        </p:nvPicPr>
        <p:blipFill rotWithShape="1">
          <a:blip r:embed="rId3">
            <a:alphaModFix/>
          </a:blip>
          <a:srcRect/>
          <a:stretch/>
        </p:blipFill>
        <p:spPr>
          <a:xfrm>
            <a:off x="371646" y="-126625"/>
            <a:ext cx="3531762" cy="12315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13"/>
          <p:cNvSpPr/>
          <p:nvPr/>
        </p:nvSpPr>
        <p:spPr>
          <a:xfrm>
            <a:off x="0" y="-38100"/>
            <a:ext cx="12192000" cy="11239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txBox="1"/>
          <p:nvPr/>
        </p:nvSpPr>
        <p:spPr>
          <a:xfrm>
            <a:off x="1794894" y="6333855"/>
            <a:ext cx="834644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F8B7A"/>
              </a:buClr>
              <a:buSzPts val="2000"/>
              <a:buFont typeface="AngsanaUPC"/>
              <a:buNone/>
            </a:pPr>
            <a:r>
              <a:rPr lang="fr-FR" sz="2000" b="0" i="0" u="none" strike="noStrike" cap="none">
                <a:solidFill>
                  <a:srgbClr val="0F8B7A"/>
                </a:solidFill>
                <a:latin typeface="AngsanaUPC"/>
                <a:ea typeface="AngsanaUPC"/>
                <a:cs typeface="AngsanaUPC"/>
                <a:sym typeface="AngsanaUPC"/>
              </a:rPr>
              <a:t>Harnessing EO towards Resilient &amp; Sustainable systems, communities &amp; resources</a:t>
            </a:r>
            <a:endParaRPr/>
          </a:p>
        </p:txBody>
      </p:sp>
      <p:pic>
        <p:nvPicPr>
          <p:cNvPr id="16" name="Google Shape;16;p13"/>
          <p:cNvPicPr preferRelativeResize="0"/>
          <p:nvPr/>
        </p:nvPicPr>
        <p:blipFill rotWithShape="1">
          <a:blip r:embed="rId2">
            <a:alphaModFix/>
          </a:blip>
          <a:srcRect/>
          <a:stretch/>
        </p:blipFill>
        <p:spPr>
          <a:xfrm>
            <a:off x="89367" y="124035"/>
            <a:ext cx="2297099" cy="800998"/>
          </a:xfrm>
          <a:prstGeom prst="rect">
            <a:avLst/>
          </a:prstGeom>
          <a:noFill/>
          <a:ln>
            <a:noFill/>
          </a:ln>
        </p:spPr>
      </p:pic>
      <p:sp>
        <p:nvSpPr>
          <p:cNvPr id="17" name="Google Shape;17;p13"/>
          <p:cNvSpPr txBox="1"/>
          <p:nvPr/>
        </p:nvSpPr>
        <p:spPr>
          <a:xfrm>
            <a:off x="9346018" y="6086209"/>
            <a:ext cx="2597126" cy="610745"/>
          </a:xfrm>
          <a:prstGeom prst="rect">
            <a:avLst/>
          </a:prstGeom>
          <a:solidFill>
            <a:schemeClr val="lt1"/>
          </a:solidFill>
          <a:ln>
            <a:noFill/>
          </a:ln>
        </p:spPr>
        <p:txBody>
          <a:bodyPr spcFirstLastPara="1" wrap="square" lIns="91425" tIns="45700" rIns="91425" bIns="45700" anchor="t" anchorCtr="0">
            <a:spAutoFit/>
          </a:bodyPr>
          <a:lstStyle/>
          <a:p>
            <a:pPr marL="514350" marR="0" lvl="0" indent="-514350" algn="ctr" rtl="0">
              <a:lnSpc>
                <a:spcPct val="150000"/>
              </a:lnSpc>
              <a:spcBef>
                <a:spcPts val="0"/>
              </a:spcBef>
              <a:spcAft>
                <a:spcPts val="0"/>
              </a:spcAft>
              <a:buNone/>
            </a:pPr>
            <a:r>
              <a:rPr lang="fr-FR" sz="1200" b="1" i="0" u="none" strike="noStrike" cap="none">
                <a:solidFill>
                  <a:srgbClr val="0961AA"/>
                </a:solidFill>
                <a:latin typeface="Arial Black"/>
                <a:ea typeface="Arial Black"/>
                <a:cs typeface="Arial Black"/>
                <a:sym typeface="Arial Black"/>
              </a:rPr>
              <a:t>The 6</a:t>
            </a:r>
            <a:r>
              <a:rPr lang="fr-FR" sz="1200" b="1" i="0" u="none" strike="noStrike" cap="none" baseline="30000">
                <a:solidFill>
                  <a:srgbClr val="0961AA"/>
                </a:solidFill>
                <a:latin typeface="Arial Black"/>
                <a:ea typeface="Arial Black"/>
                <a:cs typeface="Arial Black"/>
                <a:sym typeface="Arial Black"/>
              </a:rPr>
              <a:t>th</a:t>
            </a:r>
            <a:r>
              <a:rPr lang="fr-FR" sz="1200" b="1" i="0" u="none" strike="noStrike" cap="none">
                <a:solidFill>
                  <a:srgbClr val="0961AA"/>
                </a:solidFill>
                <a:latin typeface="Arial Black"/>
                <a:ea typeface="Arial Black"/>
                <a:cs typeface="Arial Black"/>
                <a:sym typeface="Arial Black"/>
              </a:rPr>
              <a:t> AfriGEO Symposium </a:t>
            </a:r>
            <a:endParaRPr/>
          </a:p>
          <a:p>
            <a:pPr marL="514350" marR="0" lvl="0" indent="-514350" algn="ctr" rtl="0">
              <a:lnSpc>
                <a:spcPct val="150000"/>
              </a:lnSpc>
              <a:spcBef>
                <a:spcPts val="0"/>
              </a:spcBef>
              <a:spcAft>
                <a:spcPts val="0"/>
              </a:spcAft>
              <a:buNone/>
            </a:pPr>
            <a:r>
              <a:rPr lang="fr-FR" sz="1200" b="1" i="0" u="none" strike="noStrike" cap="none">
                <a:solidFill>
                  <a:srgbClr val="0F8B7A"/>
                </a:solidFill>
                <a:latin typeface="Overlock"/>
                <a:ea typeface="Overlock"/>
                <a:cs typeface="Overlock"/>
                <a:sym typeface="Overlock"/>
              </a:rPr>
              <a:t>31</a:t>
            </a:r>
            <a:r>
              <a:rPr lang="fr-FR" sz="1200" b="1" i="0" u="none" strike="noStrike" cap="none" baseline="30000">
                <a:solidFill>
                  <a:srgbClr val="0F8B7A"/>
                </a:solidFill>
                <a:latin typeface="Overlock"/>
                <a:ea typeface="Overlock"/>
                <a:cs typeface="Overlock"/>
                <a:sym typeface="Overlock"/>
              </a:rPr>
              <a:t>st</a:t>
            </a:r>
            <a:r>
              <a:rPr lang="fr-FR" sz="1200" b="1" i="0" u="none" strike="noStrike" cap="none">
                <a:solidFill>
                  <a:srgbClr val="0F8B7A"/>
                </a:solidFill>
                <a:latin typeface="Overlock"/>
                <a:ea typeface="Overlock"/>
                <a:cs typeface="Overlock"/>
                <a:sym typeface="Overlock"/>
              </a:rPr>
              <a:t> Oct – 5</a:t>
            </a:r>
            <a:r>
              <a:rPr lang="fr-FR" sz="1200" b="1" i="0" u="none" strike="noStrike" cap="none" baseline="30000">
                <a:solidFill>
                  <a:srgbClr val="0F8B7A"/>
                </a:solidFill>
                <a:latin typeface="Overlock"/>
                <a:ea typeface="Overlock"/>
                <a:cs typeface="Overlock"/>
                <a:sym typeface="Overlock"/>
              </a:rPr>
              <a:t>th</a:t>
            </a:r>
            <a:r>
              <a:rPr lang="fr-FR" sz="1200" b="1" i="0" u="none" strike="noStrike" cap="none">
                <a:solidFill>
                  <a:srgbClr val="0F8B7A"/>
                </a:solidFill>
                <a:latin typeface="Overlock"/>
                <a:ea typeface="Overlock"/>
                <a:cs typeface="Overlock"/>
                <a:sym typeface="Overlock"/>
              </a:rPr>
              <a:t> Nov, 2022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14"/>
          <p:cNvSpPr/>
          <p:nvPr/>
        </p:nvSpPr>
        <p:spPr>
          <a:xfrm>
            <a:off x="0" y="-19050"/>
            <a:ext cx="12192000" cy="11239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14"/>
          <p:cNvSpPr txBox="1"/>
          <p:nvPr/>
        </p:nvSpPr>
        <p:spPr>
          <a:xfrm>
            <a:off x="9346018" y="6086209"/>
            <a:ext cx="2597126" cy="610745"/>
          </a:xfrm>
          <a:prstGeom prst="rect">
            <a:avLst/>
          </a:prstGeom>
          <a:solidFill>
            <a:schemeClr val="lt1"/>
          </a:solidFill>
          <a:ln>
            <a:noFill/>
          </a:ln>
        </p:spPr>
        <p:txBody>
          <a:bodyPr spcFirstLastPara="1" wrap="square" lIns="91425" tIns="45700" rIns="91425" bIns="45700" anchor="t" anchorCtr="0">
            <a:spAutoFit/>
          </a:bodyPr>
          <a:lstStyle/>
          <a:p>
            <a:pPr marL="514350" marR="0" lvl="0" indent="-514350" algn="ctr" rtl="0">
              <a:lnSpc>
                <a:spcPct val="150000"/>
              </a:lnSpc>
              <a:spcBef>
                <a:spcPts val="0"/>
              </a:spcBef>
              <a:spcAft>
                <a:spcPts val="0"/>
              </a:spcAft>
              <a:buNone/>
            </a:pPr>
            <a:r>
              <a:rPr lang="fr-FR" sz="1200" b="1">
                <a:solidFill>
                  <a:srgbClr val="0961AA"/>
                </a:solidFill>
                <a:latin typeface="Arial Black"/>
                <a:ea typeface="Arial Black"/>
                <a:cs typeface="Arial Black"/>
                <a:sym typeface="Arial Black"/>
              </a:rPr>
              <a:t>The 6</a:t>
            </a:r>
            <a:r>
              <a:rPr lang="fr-FR" sz="1200" b="1" baseline="30000">
                <a:solidFill>
                  <a:srgbClr val="0961AA"/>
                </a:solidFill>
                <a:latin typeface="Arial Black"/>
                <a:ea typeface="Arial Black"/>
                <a:cs typeface="Arial Black"/>
                <a:sym typeface="Arial Black"/>
              </a:rPr>
              <a:t>th</a:t>
            </a:r>
            <a:r>
              <a:rPr lang="fr-FR" sz="1200" b="1">
                <a:solidFill>
                  <a:srgbClr val="0961AA"/>
                </a:solidFill>
                <a:latin typeface="Arial Black"/>
                <a:ea typeface="Arial Black"/>
                <a:cs typeface="Arial Black"/>
                <a:sym typeface="Arial Black"/>
              </a:rPr>
              <a:t> AfriGEO Symposium </a:t>
            </a:r>
            <a:endParaRPr/>
          </a:p>
          <a:p>
            <a:pPr marL="514350" marR="0" lvl="0" indent="-514350" algn="ctr" rtl="0">
              <a:lnSpc>
                <a:spcPct val="150000"/>
              </a:lnSpc>
              <a:spcBef>
                <a:spcPts val="0"/>
              </a:spcBef>
              <a:spcAft>
                <a:spcPts val="0"/>
              </a:spcAft>
              <a:buNone/>
            </a:pPr>
            <a:r>
              <a:rPr lang="fr-FR" sz="1200" b="1">
                <a:solidFill>
                  <a:srgbClr val="048271"/>
                </a:solidFill>
                <a:latin typeface="Overlock"/>
                <a:ea typeface="Overlock"/>
                <a:cs typeface="Overlock"/>
                <a:sym typeface="Overlock"/>
              </a:rPr>
              <a:t>31</a:t>
            </a:r>
            <a:r>
              <a:rPr lang="fr-FR" sz="1200" b="1" baseline="30000">
                <a:solidFill>
                  <a:srgbClr val="048271"/>
                </a:solidFill>
                <a:latin typeface="Overlock"/>
                <a:ea typeface="Overlock"/>
                <a:cs typeface="Overlock"/>
                <a:sym typeface="Overlock"/>
              </a:rPr>
              <a:t>st</a:t>
            </a:r>
            <a:r>
              <a:rPr lang="fr-FR" sz="1200" b="1">
                <a:solidFill>
                  <a:srgbClr val="048271"/>
                </a:solidFill>
                <a:latin typeface="Overlock"/>
                <a:ea typeface="Overlock"/>
                <a:cs typeface="Overlock"/>
                <a:sym typeface="Overlock"/>
              </a:rPr>
              <a:t> Oct – 5</a:t>
            </a:r>
            <a:r>
              <a:rPr lang="fr-FR" sz="1200" b="1" baseline="30000">
                <a:solidFill>
                  <a:srgbClr val="048271"/>
                </a:solidFill>
                <a:latin typeface="Overlock"/>
                <a:ea typeface="Overlock"/>
                <a:cs typeface="Overlock"/>
                <a:sym typeface="Overlock"/>
              </a:rPr>
              <a:t>th</a:t>
            </a:r>
            <a:r>
              <a:rPr lang="fr-FR" sz="1200" b="1">
                <a:solidFill>
                  <a:srgbClr val="048271"/>
                </a:solidFill>
                <a:latin typeface="Overlock"/>
                <a:ea typeface="Overlock"/>
                <a:cs typeface="Overlock"/>
                <a:sym typeface="Overlock"/>
              </a:rPr>
              <a:t> Nov, 2022</a:t>
            </a:r>
            <a:endParaRPr/>
          </a:p>
        </p:txBody>
      </p:sp>
      <p:sp>
        <p:nvSpPr>
          <p:cNvPr id="21" name="Google Shape;21;p14"/>
          <p:cNvSpPr txBox="1"/>
          <p:nvPr/>
        </p:nvSpPr>
        <p:spPr>
          <a:xfrm>
            <a:off x="1826791" y="6296844"/>
            <a:ext cx="778504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8271"/>
              </a:buClr>
              <a:buSzPts val="2000"/>
              <a:buFont typeface="AngsanaUPC"/>
              <a:buNone/>
            </a:pPr>
            <a:r>
              <a:rPr lang="fr-FR" sz="2000">
                <a:solidFill>
                  <a:srgbClr val="048271"/>
                </a:solidFill>
                <a:latin typeface="AngsanaUPC"/>
                <a:ea typeface="AngsanaUPC"/>
                <a:cs typeface="AngsanaUPC"/>
                <a:sym typeface="AngsanaUPC"/>
              </a:rPr>
              <a:t>Harnessing EO towards Resilient &amp; Sustainable systems, communities &amp; resources</a:t>
            </a:r>
            <a:endParaRPr/>
          </a:p>
        </p:txBody>
      </p:sp>
      <p:pic>
        <p:nvPicPr>
          <p:cNvPr id="22" name="Google Shape;22;p14"/>
          <p:cNvPicPr preferRelativeResize="0"/>
          <p:nvPr/>
        </p:nvPicPr>
        <p:blipFill rotWithShape="1">
          <a:blip r:embed="rId2">
            <a:alphaModFix/>
          </a:blip>
          <a:srcRect/>
          <a:stretch/>
        </p:blipFill>
        <p:spPr>
          <a:xfrm>
            <a:off x="89367" y="124035"/>
            <a:ext cx="2297099" cy="8009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95014A-4E24-1156-F700-FBB49134315E}"/>
              </a:ext>
            </a:extLst>
          </p:cNvPr>
          <p:cNvSpPr/>
          <p:nvPr userDrawn="1"/>
        </p:nvSpPr>
        <p:spPr>
          <a:xfrm>
            <a:off x="0" y="-19050"/>
            <a:ext cx="12192000" cy="1123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fontAlgn="base">
              <a:lnSpc>
                <a:spcPct val="150000"/>
              </a:lnSpc>
              <a:spcBef>
                <a:spcPct val="0"/>
              </a:spcBef>
              <a:spcAft>
                <a:spcPct val="0"/>
              </a:spcAft>
              <a:defRPr/>
            </a:pPr>
            <a:r>
              <a:rPr lang="de-DE" sz="2400" b="1" dirty="0">
                <a:solidFill>
                  <a:schemeClr val="accent5">
                    <a:lumMod val="75000"/>
                  </a:schemeClr>
                </a:solidFill>
                <a:latin typeface="Arial Black" panose="020B0A04020102020204" pitchFamily="34" charset="0"/>
                <a:ea typeface="Yu Gothic UI Semibold" panose="020B0700000000000000" pitchFamily="34" charset="-128"/>
                <a:cs typeface="Droid Sans" pitchFamily="34" charset="0"/>
              </a:rPr>
              <a:t>                                                                      </a:t>
            </a:r>
            <a:r>
              <a:rPr lang="de-DE" sz="2400" b="1" dirty="0">
                <a:solidFill>
                  <a:srgbClr val="0961AA"/>
                </a:solidFill>
                <a:latin typeface="Arial Black" panose="020B0A04020102020204" pitchFamily="34" charset="0"/>
                <a:ea typeface="Yu Gothic UI Semibold" panose="020B0700000000000000" pitchFamily="34" charset="-128"/>
                <a:cs typeface="Droid Sans" pitchFamily="34" charset="0"/>
              </a:rPr>
              <a:t>The 6</a:t>
            </a:r>
            <a:r>
              <a:rPr lang="de-DE" sz="2400" b="1" baseline="30000" dirty="0">
                <a:solidFill>
                  <a:srgbClr val="0961AA"/>
                </a:solidFill>
                <a:latin typeface="Arial Black" panose="020B0A04020102020204" pitchFamily="34" charset="0"/>
                <a:ea typeface="Yu Gothic UI Semibold" panose="020B0700000000000000" pitchFamily="34" charset="-128"/>
                <a:cs typeface="Droid Sans" pitchFamily="34" charset="0"/>
              </a:rPr>
              <a:t>th </a:t>
            </a:r>
            <a:r>
              <a:rPr lang="de-DE" sz="2400" b="1" dirty="0">
                <a:solidFill>
                  <a:srgbClr val="0961AA"/>
                </a:solidFill>
                <a:latin typeface="Arial Black" panose="020B0A04020102020204" pitchFamily="34" charset="0"/>
                <a:ea typeface="Yu Gothic UI Semibold" panose="020B0700000000000000" pitchFamily="34" charset="-128"/>
                <a:cs typeface="Droid Sans" pitchFamily="34" charset="0"/>
              </a:rPr>
              <a:t>AfriGEO Symposium</a:t>
            </a:r>
          </a:p>
          <a:p>
            <a:pPr marL="514350" indent="-514350" algn="ctr" fontAlgn="base">
              <a:lnSpc>
                <a:spcPct val="150000"/>
              </a:lnSpc>
              <a:spcBef>
                <a:spcPct val="0"/>
              </a:spcBef>
              <a:spcAft>
                <a:spcPct val="0"/>
              </a:spcAft>
              <a:defRPr/>
            </a:pPr>
            <a:r>
              <a:rPr lang="de-DE" sz="1800" b="1" dirty="0">
                <a:solidFill>
                  <a:srgbClr val="0F8B7A"/>
                </a:solidFill>
                <a:latin typeface="Berlin Sans FB Demi" panose="020E0802020502020306" pitchFamily="34" charset="0"/>
                <a:ea typeface="Yu Gothic UI Semibold" panose="020B0700000000000000" pitchFamily="34" charset="-128"/>
                <a:cs typeface="Droid Sans" pitchFamily="34" charset="0"/>
              </a:rPr>
              <a:t>                                                                                                                        31</a:t>
            </a:r>
            <a:r>
              <a:rPr lang="de-DE" sz="1800" b="1" baseline="30000" dirty="0">
                <a:solidFill>
                  <a:srgbClr val="0F8B7A"/>
                </a:solidFill>
                <a:latin typeface="Berlin Sans FB Demi" panose="020E0802020502020306" pitchFamily="34" charset="0"/>
                <a:ea typeface="Yu Gothic UI Semibold" panose="020B0700000000000000" pitchFamily="34" charset="-128"/>
                <a:cs typeface="Droid Sans" pitchFamily="34" charset="0"/>
              </a:rPr>
              <a:t>st</a:t>
            </a:r>
            <a:r>
              <a:rPr lang="de-DE" sz="1800" b="1" dirty="0">
                <a:solidFill>
                  <a:srgbClr val="0F8B7A"/>
                </a:solidFill>
                <a:latin typeface="Berlin Sans FB Demi" panose="020E0802020502020306" pitchFamily="34" charset="0"/>
                <a:ea typeface="Yu Gothic UI Semibold" panose="020B0700000000000000" pitchFamily="34" charset="-128"/>
                <a:cs typeface="Droid Sans" pitchFamily="34" charset="0"/>
              </a:rPr>
              <a:t> October – 5</a:t>
            </a:r>
            <a:r>
              <a:rPr lang="de-DE" sz="1800" b="1" baseline="30000" dirty="0">
                <a:solidFill>
                  <a:srgbClr val="0F8B7A"/>
                </a:solidFill>
                <a:latin typeface="Berlin Sans FB Demi" panose="020E0802020502020306" pitchFamily="34" charset="0"/>
                <a:ea typeface="Yu Gothic UI Semibold" panose="020B0700000000000000" pitchFamily="34" charset="-128"/>
                <a:cs typeface="Droid Sans" pitchFamily="34" charset="0"/>
              </a:rPr>
              <a:t>th</a:t>
            </a:r>
            <a:r>
              <a:rPr lang="de-DE" sz="1800" b="1" dirty="0">
                <a:solidFill>
                  <a:srgbClr val="0F8B7A"/>
                </a:solidFill>
                <a:latin typeface="Berlin Sans FB Demi" panose="020E0802020502020306" pitchFamily="34" charset="0"/>
                <a:ea typeface="Yu Gothic UI Semibold" panose="020B0700000000000000" pitchFamily="34" charset="-128"/>
                <a:cs typeface="Droid Sans" pitchFamily="34" charset="0"/>
              </a:rPr>
              <a:t> November, 2022</a:t>
            </a:r>
          </a:p>
        </p:txBody>
      </p:sp>
      <p:sp>
        <p:nvSpPr>
          <p:cNvPr id="6" name="TextBox 5">
            <a:extLst>
              <a:ext uri="{FF2B5EF4-FFF2-40B4-BE49-F238E27FC236}">
                <a16:creationId xmlns:a16="http://schemas.microsoft.com/office/drawing/2014/main" id="{0F58CB76-4039-F92C-0FD3-FB1AFC86C9D0}"/>
              </a:ext>
            </a:extLst>
          </p:cNvPr>
          <p:cNvSpPr txBox="1"/>
          <p:nvPr userDrawn="1"/>
        </p:nvSpPr>
        <p:spPr>
          <a:xfrm>
            <a:off x="1189703" y="6334780"/>
            <a:ext cx="98125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0" dirty="0">
                <a:solidFill>
                  <a:srgbClr val="0F8B7A"/>
                </a:solidFill>
                <a:latin typeface="AngsanaUPC" panose="02020603050405020304" pitchFamily="18" charset="-34"/>
                <a:cs typeface="AngsanaUPC" panose="02020603050405020304" pitchFamily="18" charset="-34"/>
              </a:rPr>
              <a:t>Harnessing EO towards Resilient &amp; Sustainable systems, communities &amp; resources</a:t>
            </a:r>
          </a:p>
        </p:txBody>
      </p:sp>
      <p:pic>
        <p:nvPicPr>
          <p:cNvPr id="3" name="Picture 2">
            <a:extLst>
              <a:ext uri="{FF2B5EF4-FFF2-40B4-BE49-F238E27FC236}">
                <a16:creationId xmlns:a16="http://schemas.microsoft.com/office/drawing/2014/main" id="{135B535C-2032-CA02-00A1-625E85447C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646" y="-126625"/>
            <a:ext cx="3531762" cy="1231525"/>
          </a:xfrm>
          <a:prstGeom prst="rect">
            <a:avLst/>
          </a:prstGeom>
        </p:spPr>
      </p:pic>
    </p:spTree>
    <p:extLst>
      <p:ext uri="{BB962C8B-B14F-4D97-AF65-F5344CB8AC3E}">
        <p14:creationId xmlns:p14="http://schemas.microsoft.com/office/powerpoint/2010/main" val="21013297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95014A-4E24-1156-F700-FBB49134315E}"/>
              </a:ext>
            </a:extLst>
          </p:cNvPr>
          <p:cNvSpPr/>
          <p:nvPr userDrawn="1"/>
        </p:nvSpPr>
        <p:spPr>
          <a:xfrm>
            <a:off x="0" y="-19050"/>
            <a:ext cx="12192000" cy="1123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9">
            <a:extLst>
              <a:ext uri="{FF2B5EF4-FFF2-40B4-BE49-F238E27FC236}">
                <a16:creationId xmlns:a16="http://schemas.microsoft.com/office/drawing/2014/main" id="{263C7CFA-4A9A-FE2E-828D-E93915007AEC}"/>
              </a:ext>
            </a:extLst>
          </p:cNvPr>
          <p:cNvSpPr txBox="1">
            <a:spLocks noChangeArrowheads="1"/>
          </p:cNvSpPr>
          <p:nvPr userDrawn="1"/>
        </p:nvSpPr>
        <p:spPr bwMode="auto">
          <a:xfrm>
            <a:off x="9346018" y="6086209"/>
            <a:ext cx="2597126" cy="610745"/>
          </a:xfrm>
          <a:prstGeom prst="rect">
            <a:avLst/>
          </a:prstGeom>
          <a:solidFill>
            <a:schemeClr val="bg1"/>
          </a:solidFill>
          <a:ln w="9525">
            <a:noFill/>
            <a:miter lim="800000"/>
            <a:headEnd/>
            <a:tailEnd/>
          </a:ln>
        </p:spPr>
        <p:txBody>
          <a:bodyPr wrap="square">
            <a:spAutoFit/>
          </a:bodyPr>
          <a:lstStyle/>
          <a:p>
            <a:pPr marL="514350" indent="-514350" algn="ctr" fontAlgn="base">
              <a:lnSpc>
                <a:spcPct val="150000"/>
              </a:lnSpc>
              <a:spcBef>
                <a:spcPct val="0"/>
              </a:spcBef>
              <a:spcAft>
                <a:spcPct val="0"/>
              </a:spcAft>
              <a:defRPr/>
            </a:pP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The 6</a:t>
            </a:r>
            <a:r>
              <a:rPr lang="en-GB" sz="1200" b="1" baseline="30000" dirty="0">
                <a:solidFill>
                  <a:srgbClr val="0961AA"/>
                </a:solidFill>
                <a:latin typeface="Arial Black" panose="020B0A04020102020204" pitchFamily="34" charset="0"/>
                <a:ea typeface="Yu Gothic UI Semibold" panose="020B0700000000000000" pitchFamily="34" charset="-128"/>
                <a:cs typeface="Droid Sans" pitchFamily="34" charset="0"/>
              </a:rPr>
              <a:t>th</a:t>
            </a: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 </a:t>
            </a:r>
            <a:r>
              <a:rPr lang="en-GB" sz="1200" b="1" dirty="0" err="1">
                <a:solidFill>
                  <a:srgbClr val="0961AA"/>
                </a:solidFill>
                <a:latin typeface="Arial Black" panose="020B0A04020102020204" pitchFamily="34" charset="0"/>
                <a:ea typeface="Yu Gothic UI Semibold" panose="020B0700000000000000" pitchFamily="34" charset="-128"/>
                <a:cs typeface="Droid Sans" pitchFamily="34" charset="0"/>
              </a:rPr>
              <a:t>AfriGEO</a:t>
            </a: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 Symposium </a:t>
            </a:r>
          </a:p>
          <a:p>
            <a:pPr marL="514350" indent="-514350" algn="ctr" fontAlgn="base">
              <a:lnSpc>
                <a:spcPct val="150000"/>
              </a:lnSpc>
              <a:spcBef>
                <a:spcPct val="0"/>
              </a:spcBef>
              <a:spcAft>
                <a:spcPct val="0"/>
              </a:spcAft>
              <a:defRPr/>
            </a:pPr>
            <a:r>
              <a:rPr lang="de-DE" sz="1200" b="1" dirty="0">
                <a:solidFill>
                  <a:srgbClr val="048271"/>
                </a:solidFill>
                <a:latin typeface="Berlin Sans FB Demi" panose="020E0802020502020306" pitchFamily="34" charset="0"/>
                <a:ea typeface="Yu Gothic UI Semibold" panose="020B0700000000000000" pitchFamily="34" charset="-128"/>
                <a:cs typeface="Droid Sans" pitchFamily="34" charset="0"/>
              </a:rPr>
              <a:t>31</a:t>
            </a:r>
            <a:r>
              <a:rPr lang="de-DE" sz="1200" b="1" baseline="30000" dirty="0">
                <a:solidFill>
                  <a:srgbClr val="048271"/>
                </a:solidFill>
                <a:latin typeface="Berlin Sans FB Demi" panose="020E0802020502020306" pitchFamily="34" charset="0"/>
                <a:ea typeface="Yu Gothic UI Semibold" panose="020B0700000000000000" pitchFamily="34" charset="-128"/>
                <a:cs typeface="Droid Sans" pitchFamily="34" charset="0"/>
              </a:rPr>
              <a:t>st</a:t>
            </a:r>
            <a:r>
              <a:rPr lang="de-DE" sz="1200" b="1" dirty="0">
                <a:solidFill>
                  <a:srgbClr val="048271"/>
                </a:solidFill>
                <a:latin typeface="Berlin Sans FB Demi" panose="020E0802020502020306" pitchFamily="34" charset="0"/>
                <a:ea typeface="Yu Gothic UI Semibold" panose="020B0700000000000000" pitchFamily="34" charset="-128"/>
                <a:cs typeface="Droid Sans" pitchFamily="34" charset="0"/>
              </a:rPr>
              <a:t> Oct – 5</a:t>
            </a:r>
            <a:r>
              <a:rPr lang="de-DE" sz="1200" b="1" baseline="30000" dirty="0">
                <a:solidFill>
                  <a:srgbClr val="048271"/>
                </a:solidFill>
                <a:latin typeface="Berlin Sans FB Demi" panose="020E0802020502020306" pitchFamily="34" charset="0"/>
                <a:ea typeface="Yu Gothic UI Semibold" panose="020B0700000000000000" pitchFamily="34" charset="-128"/>
                <a:cs typeface="Droid Sans" pitchFamily="34" charset="0"/>
              </a:rPr>
              <a:t>th</a:t>
            </a:r>
            <a:r>
              <a:rPr lang="de-DE" sz="1200" b="1" dirty="0">
                <a:solidFill>
                  <a:srgbClr val="048271"/>
                </a:solidFill>
                <a:latin typeface="Berlin Sans FB Demi" panose="020E0802020502020306" pitchFamily="34" charset="0"/>
                <a:ea typeface="Yu Gothic UI Semibold" panose="020B0700000000000000" pitchFamily="34" charset="-128"/>
                <a:cs typeface="Droid Sans" pitchFamily="34" charset="0"/>
              </a:rPr>
              <a:t> Nov, 2022</a:t>
            </a:r>
          </a:p>
        </p:txBody>
      </p:sp>
      <p:sp>
        <p:nvSpPr>
          <p:cNvPr id="12" name="TextBox 11">
            <a:extLst>
              <a:ext uri="{FF2B5EF4-FFF2-40B4-BE49-F238E27FC236}">
                <a16:creationId xmlns:a16="http://schemas.microsoft.com/office/drawing/2014/main" id="{A9AEA9DF-FD13-B346-C13D-219870B30602}"/>
              </a:ext>
            </a:extLst>
          </p:cNvPr>
          <p:cNvSpPr txBox="1"/>
          <p:nvPr userDrawn="1"/>
        </p:nvSpPr>
        <p:spPr>
          <a:xfrm>
            <a:off x="1826791" y="6296844"/>
            <a:ext cx="77850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48271"/>
                </a:solidFill>
                <a:latin typeface="AngsanaUPC" panose="02020603050405020304" pitchFamily="18" charset="-34"/>
                <a:cs typeface="AngsanaUPC" panose="02020603050405020304" pitchFamily="18" charset="-34"/>
              </a:rPr>
              <a:t>Harnessing EO towards Resilient &amp; Sustainable systems, communities &amp; resources</a:t>
            </a:r>
          </a:p>
        </p:txBody>
      </p:sp>
      <p:pic>
        <p:nvPicPr>
          <p:cNvPr id="4" name="Picture 3">
            <a:extLst>
              <a:ext uri="{FF2B5EF4-FFF2-40B4-BE49-F238E27FC236}">
                <a16:creationId xmlns:a16="http://schemas.microsoft.com/office/drawing/2014/main" id="{7804D29C-8CDE-715C-0209-FF440FA19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67" y="124035"/>
            <a:ext cx="2297099" cy="800998"/>
          </a:xfrm>
          <a:prstGeom prst="rect">
            <a:avLst/>
          </a:prstGeom>
        </p:spPr>
      </p:pic>
    </p:spTree>
    <p:extLst>
      <p:ext uri="{BB962C8B-B14F-4D97-AF65-F5344CB8AC3E}">
        <p14:creationId xmlns:p14="http://schemas.microsoft.com/office/powerpoint/2010/main" val="134688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AC12FE-DD13-46FA-EFD7-F0CEC67DCF7C}"/>
              </a:ext>
            </a:extLst>
          </p:cNvPr>
          <p:cNvSpPr/>
          <p:nvPr userDrawn="1"/>
        </p:nvSpPr>
        <p:spPr>
          <a:xfrm>
            <a:off x="0" y="-38100"/>
            <a:ext cx="12192000" cy="1123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CF4BC4-A9E9-690B-B6EE-EEEDA45F057B}"/>
              </a:ext>
            </a:extLst>
          </p:cNvPr>
          <p:cNvSpPr txBox="1"/>
          <p:nvPr userDrawn="1"/>
        </p:nvSpPr>
        <p:spPr>
          <a:xfrm>
            <a:off x="1794894" y="6333855"/>
            <a:ext cx="8346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F8B7A"/>
                </a:solidFill>
                <a:latin typeface="AngsanaUPC" panose="02020603050405020304" pitchFamily="18" charset="-34"/>
                <a:cs typeface="AngsanaUPC" panose="02020603050405020304" pitchFamily="18" charset="-34"/>
              </a:rPr>
              <a:t>Harnessing EO towards Resilient &amp; Sustainable systems, communities &amp; resources</a:t>
            </a:r>
          </a:p>
        </p:txBody>
      </p:sp>
      <p:pic>
        <p:nvPicPr>
          <p:cNvPr id="3" name="Picture 2">
            <a:extLst>
              <a:ext uri="{FF2B5EF4-FFF2-40B4-BE49-F238E27FC236}">
                <a16:creationId xmlns:a16="http://schemas.microsoft.com/office/drawing/2014/main" id="{A5A2A1EB-ED61-D44A-F1DD-BFF5A64B4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67" y="124035"/>
            <a:ext cx="2297099" cy="800998"/>
          </a:xfrm>
          <a:prstGeom prst="rect">
            <a:avLst/>
          </a:prstGeom>
        </p:spPr>
      </p:pic>
      <p:sp>
        <p:nvSpPr>
          <p:cNvPr id="7" name="Textfeld 9">
            <a:extLst>
              <a:ext uri="{FF2B5EF4-FFF2-40B4-BE49-F238E27FC236}">
                <a16:creationId xmlns:a16="http://schemas.microsoft.com/office/drawing/2014/main" id="{DCD5DEED-4CAC-DB24-D57E-031C72722903}"/>
              </a:ext>
            </a:extLst>
          </p:cNvPr>
          <p:cNvSpPr txBox="1">
            <a:spLocks noChangeArrowheads="1"/>
          </p:cNvSpPr>
          <p:nvPr userDrawn="1"/>
        </p:nvSpPr>
        <p:spPr bwMode="auto">
          <a:xfrm>
            <a:off x="9346018" y="6086209"/>
            <a:ext cx="2597126" cy="610745"/>
          </a:xfrm>
          <a:prstGeom prst="rect">
            <a:avLst/>
          </a:prstGeom>
          <a:solidFill>
            <a:schemeClr val="bg1"/>
          </a:solidFill>
          <a:ln w="9525">
            <a:noFill/>
            <a:miter lim="800000"/>
            <a:headEnd/>
            <a:tailEnd/>
          </a:ln>
        </p:spPr>
        <p:txBody>
          <a:bodyPr wrap="square">
            <a:spAutoFit/>
          </a:bodyPr>
          <a:lstStyle/>
          <a:p>
            <a:pPr marL="514350" indent="-514350" algn="ctr" fontAlgn="base">
              <a:lnSpc>
                <a:spcPct val="150000"/>
              </a:lnSpc>
              <a:spcBef>
                <a:spcPct val="0"/>
              </a:spcBef>
              <a:spcAft>
                <a:spcPct val="0"/>
              </a:spcAft>
              <a:defRPr/>
            </a:pP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The 6</a:t>
            </a:r>
            <a:r>
              <a:rPr lang="en-GB" sz="1200" b="1" baseline="30000" dirty="0">
                <a:solidFill>
                  <a:srgbClr val="0961AA"/>
                </a:solidFill>
                <a:latin typeface="Arial Black" panose="020B0A04020102020204" pitchFamily="34" charset="0"/>
                <a:ea typeface="Yu Gothic UI Semibold" panose="020B0700000000000000" pitchFamily="34" charset="-128"/>
                <a:cs typeface="Droid Sans" pitchFamily="34" charset="0"/>
              </a:rPr>
              <a:t>th</a:t>
            </a: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 </a:t>
            </a:r>
            <a:r>
              <a:rPr lang="en-GB" sz="1200" b="1" dirty="0" err="1">
                <a:solidFill>
                  <a:srgbClr val="0961AA"/>
                </a:solidFill>
                <a:latin typeface="Arial Black" panose="020B0A04020102020204" pitchFamily="34" charset="0"/>
                <a:ea typeface="Yu Gothic UI Semibold" panose="020B0700000000000000" pitchFamily="34" charset="-128"/>
                <a:cs typeface="Droid Sans" pitchFamily="34" charset="0"/>
              </a:rPr>
              <a:t>AfriGEO</a:t>
            </a:r>
            <a:r>
              <a:rPr lang="en-GB" sz="1200" b="1" dirty="0">
                <a:solidFill>
                  <a:srgbClr val="0961AA"/>
                </a:solidFill>
                <a:latin typeface="Arial Black" panose="020B0A04020102020204" pitchFamily="34" charset="0"/>
                <a:ea typeface="Yu Gothic UI Semibold" panose="020B0700000000000000" pitchFamily="34" charset="-128"/>
                <a:cs typeface="Droid Sans" pitchFamily="34" charset="0"/>
              </a:rPr>
              <a:t> Symposium </a:t>
            </a:r>
          </a:p>
          <a:p>
            <a:pPr marL="514350" indent="-514350" algn="ctr" fontAlgn="base">
              <a:lnSpc>
                <a:spcPct val="150000"/>
              </a:lnSpc>
              <a:spcBef>
                <a:spcPct val="0"/>
              </a:spcBef>
              <a:spcAft>
                <a:spcPct val="0"/>
              </a:spcAft>
              <a:defRPr/>
            </a:pPr>
            <a:r>
              <a:rPr lang="de-DE" sz="1200" b="1" dirty="0">
                <a:solidFill>
                  <a:srgbClr val="0F8B7A"/>
                </a:solidFill>
                <a:latin typeface="Berlin Sans FB Demi" panose="020E0802020502020306" pitchFamily="34" charset="0"/>
                <a:ea typeface="Yu Gothic UI Semibold" panose="020B0700000000000000" pitchFamily="34" charset="-128"/>
                <a:cs typeface="Droid Sans" pitchFamily="34" charset="0"/>
              </a:rPr>
              <a:t>31</a:t>
            </a:r>
            <a:r>
              <a:rPr lang="de-DE" sz="1200" b="1" baseline="30000" dirty="0">
                <a:solidFill>
                  <a:srgbClr val="0F8B7A"/>
                </a:solidFill>
                <a:latin typeface="Berlin Sans FB Demi" panose="020E0802020502020306" pitchFamily="34" charset="0"/>
                <a:ea typeface="Yu Gothic UI Semibold" panose="020B0700000000000000" pitchFamily="34" charset="-128"/>
                <a:cs typeface="Droid Sans" pitchFamily="34" charset="0"/>
              </a:rPr>
              <a:t>st</a:t>
            </a:r>
            <a:r>
              <a:rPr lang="de-DE" sz="1200" b="1" dirty="0">
                <a:solidFill>
                  <a:srgbClr val="0F8B7A"/>
                </a:solidFill>
                <a:latin typeface="Berlin Sans FB Demi" panose="020E0802020502020306" pitchFamily="34" charset="0"/>
                <a:ea typeface="Yu Gothic UI Semibold" panose="020B0700000000000000" pitchFamily="34" charset="-128"/>
                <a:cs typeface="Droid Sans" pitchFamily="34" charset="0"/>
              </a:rPr>
              <a:t> Oct – 5</a:t>
            </a:r>
            <a:r>
              <a:rPr lang="de-DE" sz="1200" b="1" baseline="30000" dirty="0">
                <a:solidFill>
                  <a:srgbClr val="0F8B7A"/>
                </a:solidFill>
                <a:latin typeface="Berlin Sans FB Demi" panose="020E0802020502020306" pitchFamily="34" charset="0"/>
                <a:ea typeface="Yu Gothic UI Semibold" panose="020B0700000000000000" pitchFamily="34" charset="-128"/>
                <a:cs typeface="Droid Sans" pitchFamily="34" charset="0"/>
              </a:rPr>
              <a:t>th</a:t>
            </a:r>
            <a:r>
              <a:rPr lang="de-DE" sz="1200" b="1" dirty="0">
                <a:solidFill>
                  <a:srgbClr val="0F8B7A"/>
                </a:solidFill>
                <a:latin typeface="Berlin Sans FB Demi" panose="020E0802020502020306" pitchFamily="34" charset="0"/>
                <a:ea typeface="Yu Gothic UI Semibold" panose="020B0700000000000000" pitchFamily="34" charset="-128"/>
                <a:cs typeface="Droid Sans" pitchFamily="34" charset="0"/>
              </a:rPr>
              <a:t> Nov, 2022</a:t>
            </a:r>
          </a:p>
        </p:txBody>
      </p:sp>
    </p:spTree>
    <p:extLst>
      <p:ext uri="{BB962C8B-B14F-4D97-AF65-F5344CB8AC3E}">
        <p14:creationId xmlns:p14="http://schemas.microsoft.com/office/powerpoint/2010/main" val="263134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29197C-70C1-3D13-3DC8-7C542F96A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AD096-BD91-4C07-942B-3DB517D9FE29}" type="datetimeFigureOut">
              <a:rPr lang="en-US" smtClean="0"/>
              <a:t>10/30/2022</a:t>
            </a:fld>
            <a:endParaRPr lang="en-US"/>
          </a:p>
        </p:txBody>
      </p:sp>
      <p:sp>
        <p:nvSpPr>
          <p:cNvPr id="5" name="Footer Placeholder 4">
            <a:extLst>
              <a:ext uri="{FF2B5EF4-FFF2-40B4-BE49-F238E27FC236}">
                <a16:creationId xmlns:a16="http://schemas.microsoft.com/office/drawing/2014/main" id="{192FEA65-8560-25BB-DDF9-1DD4469A6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E64656-B353-2C5E-FA62-ED05E0FAC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5BE8-2218-4236-A164-167ACF5CB5DB}" type="slidenum">
              <a:rPr lang="en-US" smtClean="0"/>
              <a:t>‹#›</a:t>
            </a:fld>
            <a:endParaRPr lang="en-US"/>
          </a:p>
        </p:txBody>
      </p:sp>
    </p:spTree>
    <p:extLst>
      <p:ext uri="{BB962C8B-B14F-4D97-AF65-F5344CB8AC3E}">
        <p14:creationId xmlns:p14="http://schemas.microsoft.com/office/powerpoint/2010/main" val="59013387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s.ageos.ga/web_services_inond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p:nvPr/>
        </p:nvSpPr>
        <p:spPr>
          <a:xfrm>
            <a:off x="1241670" y="1952487"/>
            <a:ext cx="10196623" cy="14765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44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r>
              <a:rPr lang="fr-FR" sz="4400" b="0" i="0" u="none" strike="noStrike" cap="none">
                <a:solidFill>
                  <a:schemeClr val="dk1"/>
                </a:solidFill>
                <a:latin typeface="Aharoni"/>
                <a:ea typeface="Aharoni"/>
                <a:cs typeface="Aharoni"/>
                <a:sym typeface="Aharoni"/>
              </a:rPr>
              <a:t>Risk mapping and implementation of a risk management application in Gabon</a:t>
            </a:r>
            <a:endParaRPr sz="44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r>
              <a:rPr lang="fr-FR" sz="4400" b="0" i="0" u="none" strike="noStrike" cap="none">
                <a:solidFill>
                  <a:schemeClr val="dk1"/>
                </a:solidFill>
                <a:latin typeface="Aharoni"/>
                <a:ea typeface="Aharoni"/>
                <a:cs typeface="Aharoni"/>
                <a:sym typeface="Aharoni"/>
              </a:rPr>
              <a:t> </a:t>
            </a:r>
            <a:endParaRPr/>
          </a:p>
          <a:p>
            <a:pPr marL="0" marR="0" lvl="0" indent="0" algn="ctr" rtl="0">
              <a:spcBef>
                <a:spcPts val="0"/>
              </a:spcBef>
              <a:spcAft>
                <a:spcPts val="0"/>
              </a:spcAft>
              <a:buNone/>
            </a:pPr>
            <a:endParaRPr sz="44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p:txBody>
      </p:sp>
      <p:sp>
        <p:nvSpPr>
          <p:cNvPr id="28" name="Google Shape;28;p1"/>
          <p:cNvSpPr txBox="1"/>
          <p:nvPr/>
        </p:nvSpPr>
        <p:spPr>
          <a:xfrm>
            <a:off x="3291432" y="4342205"/>
            <a:ext cx="5902902" cy="11433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r>
              <a:rPr lang="fr-FR" sz="2400" b="0" i="0" u="none" strike="noStrike" cap="none">
                <a:solidFill>
                  <a:schemeClr val="dk1"/>
                </a:solidFill>
                <a:latin typeface="Aharoni"/>
                <a:ea typeface="Aharoni"/>
                <a:cs typeface="Aharoni"/>
                <a:sym typeface="Aharoni"/>
              </a:rPr>
              <a:t>Armel NZUE MBA</a:t>
            </a:r>
            <a:endParaRPr/>
          </a:p>
          <a:p>
            <a:pPr marL="0" marR="0" lvl="0" indent="0" algn="ctr" rtl="0">
              <a:spcBef>
                <a:spcPts val="0"/>
              </a:spcBef>
              <a:spcAft>
                <a:spcPts val="0"/>
              </a:spcAft>
              <a:buClr>
                <a:schemeClr val="dk1"/>
              </a:buClr>
              <a:buSzPts val="2400"/>
              <a:buFont typeface="Aharoni"/>
              <a:buNone/>
            </a:pPr>
            <a:r>
              <a:rPr lang="fr-FR" sz="2400" b="0" i="0" u="none" strike="noStrike" cap="none">
                <a:solidFill>
                  <a:schemeClr val="dk1"/>
                </a:solidFill>
                <a:latin typeface="Aharoni"/>
                <a:ea typeface="Aharoni"/>
                <a:cs typeface="Aharoni"/>
                <a:sym typeface="Aharoni"/>
              </a:rPr>
              <a:t>Head of Priority Thematic Service</a:t>
            </a:r>
            <a:endParaRPr/>
          </a:p>
          <a:p>
            <a:pPr marL="0" marR="0" lvl="0" indent="0" algn="ctr" rtl="0">
              <a:spcBef>
                <a:spcPts val="0"/>
              </a:spcBef>
              <a:spcAft>
                <a:spcPts val="0"/>
              </a:spcAft>
              <a:buClr>
                <a:schemeClr val="dk1"/>
              </a:buClr>
              <a:buSzPts val="2400"/>
              <a:buFont typeface="Calibri"/>
              <a:buNone/>
            </a:pPr>
            <a:endParaRPr sz="2400" b="0" i="0" u="none" strike="noStrike" cap="none">
              <a:solidFill>
                <a:schemeClr val="dk1"/>
              </a:solidFill>
              <a:latin typeface="Aharoni"/>
              <a:ea typeface="Aharoni"/>
              <a:cs typeface="Aharoni"/>
              <a:sym typeface="Aharoni"/>
            </a:endParaRPr>
          </a:p>
          <a:p>
            <a:pPr marL="0" marR="0" lvl="0" indent="0" algn="ctr" rtl="0">
              <a:lnSpc>
                <a:spcPct val="90000"/>
              </a:lnSpc>
              <a:spcBef>
                <a:spcPts val="800"/>
              </a:spcBef>
              <a:spcAft>
                <a:spcPts val="0"/>
              </a:spcAft>
              <a:buNone/>
            </a:pPr>
            <a:r>
              <a:rPr lang="fr-FR" sz="2667" b="1" i="0" u="none" strike="noStrike" cap="none">
                <a:solidFill>
                  <a:srgbClr val="548135"/>
                </a:solidFill>
                <a:latin typeface="Calibri"/>
                <a:ea typeface="Calibri"/>
                <a:cs typeface="Calibri"/>
                <a:sym typeface="Calibri"/>
              </a:rPr>
              <a:t>Gabonese Agency for Space Studies and Observations</a:t>
            </a:r>
            <a:endParaRPr sz="2667" b="1" i="0" u="none" strike="noStrike" cap="none">
              <a:solidFill>
                <a:srgbClr val="548135"/>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800" b="0" i="0" u="none" strike="noStrike" cap="none">
              <a:solidFill>
                <a:schemeClr val="dk1"/>
              </a:solidFill>
              <a:latin typeface="Aharoni"/>
              <a:ea typeface="Aharoni"/>
              <a:cs typeface="Aharoni"/>
              <a:sym typeface="Aharon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ACADD5-C398-B4ED-0EBA-620C6FA56B00}"/>
              </a:ext>
            </a:extLst>
          </p:cNvPr>
          <p:cNvSpPr txBox="1"/>
          <p:nvPr/>
        </p:nvSpPr>
        <p:spPr>
          <a:xfrm>
            <a:off x="1910942" y="1171860"/>
            <a:ext cx="837011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F8B7A"/>
                </a:solidFill>
                <a:effectLst/>
                <a:uLnTx/>
                <a:uFillTx/>
                <a:latin typeface="Arial" panose="020B0604020202020204" pitchFamily="34" charset="0"/>
                <a:ea typeface="+mn-ea"/>
                <a:cs typeface="Arial" panose="020B060402020202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F8B7A"/>
                </a:solidFill>
                <a:effectLst/>
                <a:uLnTx/>
                <a:uFillTx/>
                <a:latin typeface="Arial" panose="020B0604020202020204" pitchFamily="34" charset="0"/>
                <a:ea typeface="+mn-ea"/>
                <a:cs typeface="Arial" panose="020B0604020202020204" pitchFamily="34" charset="0"/>
              </a:rPr>
              <a:t>Questions?</a:t>
            </a:r>
            <a:endParaRPr kumimoji="0" lang="en-GB" sz="4800" b="0" i="0" u="none" strike="noStrike" kern="1200" cap="none" spc="0" normalizeH="0" baseline="0" noProof="0" dirty="0">
              <a:ln>
                <a:noFill/>
              </a:ln>
              <a:solidFill>
                <a:srgbClr val="0F8B7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864EE9A-B53C-A03C-39AD-AD96330EB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9285"/>
            <a:ext cx="12192000" cy="968715"/>
          </a:xfrm>
          <a:prstGeom prst="rect">
            <a:avLst/>
          </a:prstGeom>
          <a:solidFill>
            <a:schemeClr val="bg1"/>
          </a:solidFill>
        </p:spPr>
      </p:pic>
    </p:spTree>
    <p:extLst>
      <p:ext uri="{BB962C8B-B14F-4D97-AF65-F5344CB8AC3E}">
        <p14:creationId xmlns:p14="http://schemas.microsoft.com/office/powerpoint/2010/main" val="172776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2"/>
          <p:cNvSpPr txBox="1"/>
          <p:nvPr/>
        </p:nvSpPr>
        <p:spPr>
          <a:xfrm>
            <a:off x="1921080" y="2466364"/>
            <a:ext cx="9213490" cy="33807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914400" marR="0" lvl="1" indent="-457200" algn="l" rtl="0">
              <a:lnSpc>
                <a:spcPct val="150000"/>
              </a:lnSpc>
              <a:spcBef>
                <a:spcPts val="0"/>
              </a:spcBef>
              <a:spcAft>
                <a:spcPts val="0"/>
              </a:spcAft>
              <a:buClr>
                <a:schemeClr val="dk1"/>
              </a:buClr>
              <a:buSzPts val="2400"/>
              <a:buFont typeface="Noto Sans Symbols"/>
              <a:buChar char="❑"/>
            </a:pPr>
            <a:r>
              <a:rPr lang="fr-FR" sz="2400" b="1" i="0" u="none" strike="noStrike" cap="none">
                <a:solidFill>
                  <a:schemeClr val="dk1"/>
                </a:solidFill>
                <a:latin typeface="Arial"/>
                <a:ea typeface="Arial"/>
                <a:cs typeface="Arial"/>
                <a:sym typeface="Arial"/>
              </a:rPr>
              <a:t>Short presentation of the priority thematic service</a:t>
            </a:r>
            <a:endParaRPr sz="2400" b="1" i="0" u="none" strike="noStrike" cap="none">
              <a:solidFill>
                <a:schemeClr val="dk1"/>
              </a:solidFill>
              <a:latin typeface="Arial"/>
              <a:ea typeface="Arial"/>
              <a:cs typeface="Arial"/>
              <a:sym typeface="Arial"/>
            </a:endParaRPr>
          </a:p>
          <a:p>
            <a:pPr marL="914400" marR="0" lvl="1" indent="-457200" algn="l" rtl="0">
              <a:lnSpc>
                <a:spcPct val="150000"/>
              </a:lnSpc>
              <a:spcBef>
                <a:spcPts val="480"/>
              </a:spcBef>
              <a:spcAft>
                <a:spcPts val="0"/>
              </a:spcAft>
              <a:buClr>
                <a:schemeClr val="dk1"/>
              </a:buClr>
              <a:buSzPts val="2400"/>
              <a:buFont typeface="Noto Sans Symbols"/>
              <a:buChar char="❑"/>
            </a:pPr>
            <a:r>
              <a:rPr lang="fr-FR" sz="2400" b="1" i="0" u="none" strike="noStrike" cap="none">
                <a:solidFill>
                  <a:schemeClr val="dk1"/>
                </a:solidFill>
                <a:latin typeface="Arial"/>
                <a:ea typeface="Arial"/>
                <a:cs typeface="Arial"/>
                <a:sym typeface="Arial"/>
              </a:rPr>
              <a:t>Introduction/Background</a:t>
            </a:r>
            <a:endParaRPr/>
          </a:p>
          <a:p>
            <a:pPr marL="914400" marR="0" lvl="1" indent="-457200" algn="l" rtl="0">
              <a:lnSpc>
                <a:spcPct val="150000"/>
              </a:lnSpc>
              <a:spcBef>
                <a:spcPts val="480"/>
              </a:spcBef>
              <a:spcAft>
                <a:spcPts val="0"/>
              </a:spcAft>
              <a:buClr>
                <a:schemeClr val="dk1"/>
              </a:buClr>
              <a:buSzPts val="2400"/>
              <a:buFont typeface="Noto Sans Symbols"/>
              <a:buChar char="❑"/>
            </a:pPr>
            <a:r>
              <a:rPr lang="fr-FR" sz="2400" b="1" i="0" u="none" strike="noStrike" cap="none">
                <a:solidFill>
                  <a:schemeClr val="dk1"/>
                </a:solidFill>
                <a:latin typeface="Arial"/>
                <a:ea typeface="Arial"/>
                <a:cs typeface="Arial"/>
                <a:sym typeface="Arial"/>
              </a:rPr>
              <a:t>Global Methodology</a:t>
            </a:r>
            <a:endParaRPr/>
          </a:p>
          <a:p>
            <a:pPr marL="914400" marR="0" lvl="1" indent="-457200" algn="l" rtl="0">
              <a:lnSpc>
                <a:spcPct val="150000"/>
              </a:lnSpc>
              <a:spcBef>
                <a:spcPts val="480"/>
              </a:spcBef>
              <a:spcAft>
                <a:spcPts val="0"/>
              </a:spcAft>
              <a:buClr>
                <a:schemeClr val="dk1"/>
              </a:buClr>
              <a:buSzPts val="2400"/>
              <a:buFont typeface="Noto Sans Symbols"/>
              <a:buChar char="❑"/>
            </a:pPr>
            <a:r>
              <a:rPr lang="fr-FR" sz="2400" b="1" i="0" u="none" strike="noStrike" cap="none">
                <a:solidFill>
                  <a:schemeClr val="dk1"/>
                </a:solidFill>
                <a:latin typeface="Arial"/>
                <a:ea typeface="Arial"/>
                <a:cs typeface="Arial"/>
                <a:sym typeface="Arial"/>
              </a:rPr>
              <a:t>Results</a:t>
            </a:r>
            <a:endParaRPr/>
          </a:p>
          <a:p>
            <a:pPr marL="914400" marR="0" lvl="1" indent="-457200" algn="l" rtl="0">
              <a:lnSpc>
                <a:spcPct val="150000"/>
              </a:lnSpc>
              <a:spcBef>
                <a:spcPts val="480"/>
              </a:spcBef>
              <a:spcAft>
                <a:spcPts val="0"/>
              </a:spcAft>
              <a:buClr>
                <a:schemeClr val="dk1"/>
              </a:buClr>
              <a:buSzPts val="2400"/>
              <a:buFont typeface="Noto Sans Symbols"/>
              <a:buChar char="❑"/>
            </a:pPr>
            <a:r>
              <a:rPr lang="fr-FR" sz="2400" b="1" i="0" u="none" strike="noStrike" cap="none">
                <a:solidFill>
                  <a:schemeClr val="dk1"/>
                </a:solidFill>
                <a:latin typeface="Arial"/>
                <a:ea typeface="Arial"/>
                <a:cs typeface="Arial"/>
                <a:sym typeface="Arial"/>
              </a:rPr>
              <a:t>Prospects</a:t>
            </a:r>
            <a:endParaRPr/>
          </a:p>
        </p:txBody>
      </p:sp>
      <p:sp>
        <p:nvSpPr>
          <p:cNvPr id="34" name="Google Shape;34;p2"/>
          <p:cNvSpPr txBox="1"/>
          <p:nvPr/>
        </p:nvSpPr>
        <p:spPr>
          <a:xfrm>
            <a:off x="3543304" y="1123247"/>
            <a:ext cx="72640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dk1"/>
                </a:solidFill>
                <a:latin typeface="Calibri"/>
                <a:ea typeface="Calibri"/>
                <a:cs typeface="Calibri"/>
                <a:sym typeface="Calibri"/>
              </a:rPr>
              <a:t>(Use the titles below where applicable)</a:t>
            </a:r>
            <a:endParaRPr sz="1800" b="1">
              <a:solidFill>
                <a:schemeClr val="dk1"/>
              </a:solidFill>
              <a:latin typeface="Calibri"/>
              <a:ea typeface="Calibri"/>
              <a:cs typeface="Calibri"/>
              <a:sym typeface="Calibri"/>
            </a:endParaRPr>
          </a:p>
        </p:txBody>
      </p:sp>
      <p:sp>
        <p:nvSpPr>
          <p:cNvPr id="35" name="Google Shape;35;p2"/>
          <p:cNvSpPr txBox="1"/>
          <p:nvPr/>
        </p:nvSpPr>
        <p:spPr>
          <a:xfrm>
            <a:off x="4200712" y="278960"/>
            <a:ext cx="44446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a:solidFill>
                  <a:srgbClr val="0961AA"/>
                </a:solidFill>
                <a:latin typeface="Arial"/>
                <a:ea typeface="Arial"/>
                <a:cs typeface="Arial"/>
                <a:sym typeface="Arial"/>
              </a:rPr>
              <a:t>Outline</a:t>
            </a:r>
            <a:endParaRPr sz="2800">
              <a:solidFill>
                <a:srgbClr val="0961AA"/>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3"/>
          <p:cNvSpPr txBox="1"/>
          <p:nvPr/>
        </p:nvSpPr>
        <p:spPr>
          <a:xfrm>
            <a:off x="4000938" y="280888"/>
            <a:ext cx="52664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a:solidFill>
                  <a:srgbClr val="0961AA"/>
                </a:solidFill>
                <a:latin typeface="Arial"/>
                <a:ea typeface="Arial"/>
                <a:cs typeface="Arial"/>
                <a:sym typeface="Arial"/>
              </a:rPr>
              <a:t>Priority thematic Service</a:t>
            </a:r>
            <a:endParaRPr sz="2800">
              <a:solidFill>
                <a:srgbClr val="0961AA"/>
              </a:solidFill>
              <a:latin typeface="Arial"/>
              <a:ea typeface="Arial"/>
              <a:cs typeface="Arial"/>
              <a:sym typeface="Arial"/>
            </a:endParaRPr>
          </a:p>
        </p:txBody>
      </p:sp>
      <p:sp>
        <p:nvSpPr>
          <p:cNvPr id="41" name="Google Shape;41;p3"/>
          <p:cNvSpPr txBox="1"/>
          <p:nvPr/>
        </p:nvSpPr>
        <p:spPr>
          <a:xfrm>
            <a:off x="5259472" y="1357171"/>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1</a:t>
            </a:r>
            <a:endParaRPr sz="2400" b="1">
              <a:solidFill>
                <a:schemeClr val="lt1"/>
              </a:solidFill>
              <a:latin typeface="Calibri"/>
              <a:ea typeface="Calibri"/>
              <a:cs typeface="Calibri"/>
              <a:sym typeface="Calibri"/>
            </a:endParaRPr>
          </a:p>
        </p:txBody>
      </p:sp>
      <p:sp>
        <p:nvSpPr>
          <p:cNvPr id="42" name="Google Shape;42;p3"/>
          <p:cNvSpPr txBox="1"/>
          <p:nvPr/>
        </p:nvSpPr>
        <p:spPr>
          <a:xfrm>
            <a:off x="6492848" y="1357858"/>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sp>
        <p:nvSpPr>
          <p:cNvPr id="43" name="Google Shape;43;p3"/>
          <p:cNvSpPr txBox="1"/>
          <p:nvPr/>
        </p:nvSpPr>
        <p:spPr>
          <a:xfrm>
            <a:off x="4248176" y="3154596"/>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2</a:t>
            </a:r>
            <a:endParaRPr sz="2400" b="1">
              <a:solidFill>
                <a:schemeClr val="lt1"/>
              </a:solidFill>
              <a:latin typeface="Calibri"/>
              <a:ea typeface="Calibri"/>
              <a:cs typeface="Calibri"/>
              <a:sym typeface="Calibri"/>
            </a:endParaRPr>
          </a:p>
        </p:txBody>
      </p:sp>
      <p:sp>
        <p:nvSpPr>
          <p:cNvPr id="44" name="Google Shape;44;p3"/>
          <p:cNvSpPr txBox="1"/>
          <p:nvPr/>
        </p:nvSpPr>
        <p:spPr>
          <a:xfrm>
            <a:off x="7659473" y="3138336"/>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5</a:t>
            </a:r>
            <a:endParaRPr sz="2400" b="1">
              <a:solidFill>
                <a:schemeClr val="lt1"/>
              </a:solidFill>
              <a:latin typeface="Calibri"/>
              <a:ea typeface="Calibri"/>
              <a:cs typeface="Calibri"/>
              <a:sym typeface="Calibri"/>
            </a:endParaRPr>
          </a:p>
        </p:txBody>
      </p:sp>
      <p:sp>
        <p:nvSpPr>
          <p:cNvPr id="45" name="Google Shape;45;p3"/>
          <p:cNvSpPr txBox="1"/>
          <p:nvPr/>
        </p:nvSpPr>
        <p:spPr>
          <a:xfrm>
            <a:off x="5255602" y="4942224"/>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3</a:t>
            </a:r>
            <a:endParaRPr sz="2400" b="1">
              <a:solidFill>
                <a:schemeClr val="lt1"/>
              </a:solidFill>
              <a:latin typeface="Calibri"/>
              <a:ea typeface="Calibri"/>
              <a:cs typeface="Calibri"/>
              <a:sym typeface="Calibri"/>
            </a:endParaRPr>
          </a:p>
        </p:txBody>
      </p:sp>
      <p:sp>
        <p:nvSpPr>
          <p:cNvPr id="46" name="Google Shape;46;p3"/>
          <p:cNvSpPr txBox="1"/>
          <p:nvPr/>
        </p:nvSpPr>
        <p:spPr>
          <a:xfrm>
            <a:off x="6491456" y="4924075"/>
            <a:ext cx="557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alibri"/>
                <a:ea typeface="Calibri"/>
                <a:cs typeface="Calibri"/>
                <a:sym typeface="Calibri"/>
              </a:rPr>
              <a:t>4</a:t>
            </a:r>
            <a:endParaRPr sz="2400" b="1">
              <a:solidFill>
                <a:schemeClr val="lt1"/>
              </a:solidFill>
              <a:latin typeface="Calibri"/>
              <a:ea typeface="Calibri"/>
              <a:cs typeface="Calibri"/>
              <a:sym typeface="Calibri"/>
            </a:endParaRPr>
          </a:p>
        </p:txBody>
      </p:sp>
      <p:grpSp>
        <p:nvGrpSpPr>
          <p:cNvPr id="47" name="Google Shape;47;p3"/>
          <p:cNvGrpSpPr/>
          <p:nvPr/>
        </p:nvGrpSpPr>
        <p:grpSpPr>
          <a:xfrm>
            <a:off x="7386137" y="2686023"/>
            <a:ext cx="4781726" cy="838900"/>
            <a:chOff x="7296002" y="3009549"/>
            <a:chExt cx="4781726" cy="838900"/>
          </a:xfrm>
        </p:grpSpPr>
        <p:grpSp>
          <p:nvGrpSpPr>
            <p:cNvPr id="48" name="Google Shape;48;p3"/>
            <p:cNvGrpSpPr/>
            <p:nvPr/>
          </p:nvGrpSpPr>
          <p:grpSpPr>
            <a:xfrm>
              <a:off x="7296002" y="3009549"/>
              <a:ext cx="4781726" cy="838900"/>
              <a:chOff x="7296002" y="3009549"/>
              <a:chExt cx="4781726" cy="838900"/>
            </a:xfrm>
          </p:grpSpPr>
          <p:sp>
            <p:nvSpPr>
              <p:cNvPr id="49" name="Google Shape;49;p3"/>
              <p:cNvSpPr/>
              <p:nvPr/>
            </p:nvSpPr>
            <p:spPr>
              <a:xfrm>
                <a:off x="7296002" y="3009550"/>
                <a:ext cx="1051798" cy="838899"/>
              </a:xfrm>
              <a:custGeom>
                <a:avLst/>
                <a:gdLst/>
                <a:ahLst/>
                <a:cxnLst/>
                <a:rect l="l" t="t" r="r" b="b"/>
                <a:pathLst>
                  <a:path w="1051798" h="838899" extrusionOk="0">
                    <a:moveTo>
                      <a:pt x="419450" y="0"/>
                    </a:moveTo>
                    <a:lnTo>
                      <a:pt x="1011294" y="0"/>
                    </a:lnTo>
                    <a:lnTo>
                      <a:pt x="1040172" y="189216"/>
                    </a:lnTo>
                    <a:cubicBezTo>
                      <a:pt x="1047860" y="264916"/>
                      <a:pt x="1051798" y="341723"/>
                      <a:pt x="1051798" y="419450"/>
                    </a:cubicBezTo>
                    <a:cubicBezTo>
                      <a:pt x="1051798" y="497177"/>
                      <a:pt x="1047860" y="573985"/>
                      <a:pt x="1040172" y="649684"/>
                    </a:cubicBezTo>
                    <a:lnTo>
                      <a:pt x="1011294" y="838899"/>
                    </a:lnTo>
                    <a:lnTo>
                      <a:pt x="419450" y="838899"/>
                    </a:lnTo>
                    <a:cubicBezTo>
                      <a:pt x="216751" y="838899"/>
                      <a:pt x="47634" y="695119"/>
                      <a:pt x="8522" y="503983"/>
                    </a:cubicBezTo>
                    <a:lnTo>
                      <a:pt x="0" y="419450"/>
                    </a:lnTo>
                    <a:lnTo>
                      <a:pt x="8522" y="334916"/>
                    </a:lnTo>
                    <a:cubicBezTo>
                      <a:pt x="47634" y="143780"/>
                      <a:pt x="216751" y="0"/>
                      <a:pt x="419450" y="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5</a:t>
                </a:r>
                <a:endParaRPr sz="2400" b="1">
                  <a:solidFill>
                    <a:schemeClr val="lt1"/>
                  </a:solidFill>
                  <a:latin typeface="Calibri"/>
                  <a:ea typeface="Calibri"/>
                  <a:cs typeface="Calibri"/>
                  <a:sym typeface="Calibri"/>
                </a:endParaRPr>
              </a:p>
            </p:txBody>
          </p:sp>
          <p:sp>
            <p:nvSpPr>
              <p:cNvPr id="50" name="Google Shape;50;p3"/>
              <p:cNvSpPr/>
              <p:nvPr/>
            </p:nvSpPr>
            <p:spPr>
              <a:xfrm>
                <a:off x="8307296" y="3009549"/>
                <a:ext cx="3770432" cy="838900"/>
              </a:xfrm>
              <a:custGeom>
                <a:avLst/>
                <a:gdLst/>
                <a:ahLst/>
                <a:cxnLst/>
                <a:rect l="l" t="t" r="r" b="b"/>
                <a:pathLst>
                  <a:path w="3770432" h="838900" extrusionOk="0">
                    <a:moveTo>
                      <a:pt x="0" y="0"/>
                    </a:moveTo>
                    <a:lnTo>
                      <a:pt x="3350982" y="0"/>
                    </a:lnTo>
                    <a:cubicBezTo>
                      <a:pt x="3582638" y="0"/>
                      <a:pt x="3770432" y="187794"/>
                      <a:pt x="3770432" y="419450"/>
                    </a:cubicBezTo>
                    <a:lnTo>
                      <a:pt x="3770431" y="419450"/>
                    </a:lnTo>
                    <a:cubicBezTo>
                      <a:pt x="3770431" y="651106"/>
                      <a:pt x="3582637" y="838900"/>
                      <a:pt x="3350981" y="838900"/>
                    </a:cubicBezTo>
                    <a:lnTo>
                      <a:pt x="0" y="838899"/>
                    </a:lnTo>
                    <a:lnTo>
                      <a:pt x="28878" y="649684"/>
                    </a:lnTo>
                    <a:cubicBezTo>
                      <a:pt x="36566" y="573985"/>
                      <a:pt x="40504" y="497177"/>
                      <a:pt x="40504" y="419450"/>
                    </a:cubicBezTo>
                    <a:cubicBezTo>
                      <a:pt x="40504" y="341723"/>
                      <a:pt x="36566" y="264916"/>
                      <a:pt x="28878" y="189216"/>
                    </a:cubicBezTo>
                    <a:lnTo>
                      <a:pt x="0" y="0"/>
                    </a:ln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
              <p:cNvSpPr txBox="1"/>
              <p:nvPr/>
            </p:nvSpPr>
            <p:spPr>
              <a:xfrm>
                <a:off x="8126133" y="3286696"/>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INFRASTRUCTURES</a:t>
                </a:r>
                <a:endParaRPr sz="2400" b="1">
                  <a:solidFill>
                    <a:schemeClr val="dk1"/>
                  </a:solidFill>
                  <a:latin typeface="Calibri"/>
                  <a:ea typeface="Calibri"/>
                  <a:cs typeface="Calibri"/>
                  <a:sym typeface="Calibri"/>
                </a:endParaRPr>
              </a:p>
            </p:txBody>
          </p:sp>
        </p:grpSp>
        <p:pic>
          <p:nvPicPr>
            <p:cNvPr id="52" name="Google Shape;52;p3" descr="C:\Users\hp\Desktop\ORTHO_LBV2013\3.jpg"/>
            <p:cNvPicPr preferRelativeResize="0"/>
            <p:nvPr/>
          </p:nvPicPr>
          <p:blipFill rotWithShape="1">
            <a:blip r:embed="rId3">
              <a:alphaModFix/>
            </a:blip>
            <a:srcRect/>
            <a:stretch/>
          </p:blipFill>
          <p:spPr>
            <a:xfrm>
              <a:off x="10844613" y="3062278"/>
              <a:ext cx="1192614" cy="733442"/>
            </a:xfrm>
            <a:prstGeom prst="rect">
              <a:avLst/>
            </a:prstGeom>
            <a:noFill/>
            <a:ln>
              <a:noFill/>
            </a:ln>
          </p:spPr>
        </p:pic>
      </p:grpSp>
      <p:grpSp>
        <p:nvGrpSpPr>
          <p:cNvPr id="53" name="Google Shape;53;p3"/>
          <p:cNvGrpSpPr/>
          <p:nvPr/>
        </p:nvGrpSpPr>
        <p:grpSpPr>
          <a:xfrm>
            <a:off x="677183" y="3762664"/>
            <a:ext cx="4781726" cy="838900"/>
            <a:chOff x="1159723" y="5125119"/>
            <a:chExt cx="4781726" cy="838900"/>
          </a:xfrm>
        </p:grpSpPr>
        <p:sp>
          <p:nvSpPr>
            <p:cNvPr id="54" name="Google Shape;54;p3"/>
            <p:cNvSpPr/>
            <p:nvPr/>
          </p:nvSpPr>
          <p:spPr>
            <a:xfrm>
              <a:off x="1159723" y="5125119"/>
              <a:ext cx="4534477" cy="838900"/>
            </a:xfrm>
            <a:custGeom>
              <a:avLst/>
              <a:gdLst/>
              <a:ahLst/>
              <a:cxnLst/>
              <a:rect l="l" t="t" r="r" b="b"/>
              <a:pathLst>
                <a:path w="4534477" h="838900" extrusionOk="0">
                  <a:moveTo>
                    <a:pt x="419450" y="0"/>
                  </a:moveTo>
                  <a:lnTo>
                    <a:pt x="3184132" y="0"/>
                  </a:lnTo>
                  <a:lnTo>
                    <a:pt x="3198679" y="19454"/>
                  </a:lnTo>
                  <a:cubicBezTo>
                    <a:pt x="3519911" y="408698"/>
                    <a:pt x="3969407" y="688166"/>
                    <a:pt x="4482461" y="793151"/>
                  </a:cubicBezTo>
                  <a:lnTo>
                    <a:pt x="4534477" y="801090"/>
                  </a:lnTo>
                  <a:lnTo>
                    <a:pt x="4525544" y="805938"/>
                  </a:lnTo>
                  <a:cubicBezTo>
                    <a:pt x="4475362" y="827163"/>
                    <a:pt x="4420189" y="838900"/>
                    <a:pt x="4362275" y="838900"/>
                  </a:cubicBezTo>
                  <a:lnTo>
                    <a:pt x="419450" y="838899"/>
                  </a:lnTo>
                  <a:cubicBezTo>
                    <a:pt x="216751" y="838899"/>
                    <a:pt x="47634" y="695119"/>
                    <a:pt x="8522" y="503983"/>
                  </a:cubicBezTo>
                  <a:lnTo>
                    <a:pt x="0" y="419450"/>
                  </a:lnTo>
                  <a:lnTo>
                    <a:pt x="8522" y="334916"/>
                  </a:lnTo>
                  <a:cubicBezTo>
                    <a:pt x="47634" y="143780"/>
                    <a:pt x="216751" y="0"/>
                    <a:pt x="419450" y="0"/>
                  </a:cubicBez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5" name="Google Shape;55;p3"/>
            <p:cNvGrpSpPr/>
            <p:nvPr/>
          </p:nvGrpSpPr>
          <p:grpSpPr>
            <a:xfrm>
              <a:off x="1203753" y="5125120"/>
              <a:ext cx="4737696" cy="801090"/>
              <a:chOff x="1203753" y="4841900"/>
              <a:chExt cx="4737696" cy="801090"/>
            </a:xfrm>
          </p:grpSpPr>
          <p:sp>
            <p:nvSpPr>
              <p:cNvPr id="56" name="Google Shape;56;p3"/>
              <p:cNvSpPr/>
              <p:nvPr/>
            </p:nvSpPr>
            <p:spPr>
              <a:xfrm>
                <a:off x="4343855" y="4841900"/>
                <a:ext cx="1597594" cy="801090"/>
              </a:xfrm>
              <a:custGeom>
                <a:avLst/>
                <a:gdLst/>
                <a:ahLst/>
                <a:cxnLst/>
                <a:rect l="l" t="t" r="r" b="b"/>
                <a:pathLst>
                  <a:path w="1597594" h="801090" extrusionOk="0">
                    <a:moveTo>
                      <a:pt x="0" y="0"/>
                    </a:moveTo>
                    <a:lnTo>
                      <a:pt x="1178144" y="0"/>
                    </a:lnTo>
                    <a:cubicBezTo>
                      <a:pt x="1409800" y="0"/>
                      <a:pt x="1597594" y="187794"/>
                      <a:pt x="1597594" y="419450"/>
                    </a:cubicBezTo>
                    <a:lnTo>
                      <a:pt x="1597593" y="419450"/>
                    </a:lnTo>
                    <a:cubicBezTo>
                      <a:pt x="1597593" y="564235"/>
                      <a:pt x="1524236" y="691887"/>
                      <a:pt x="1412662" y="767265"/>
                    </a:cubicBezTo>
                    <a:lnTo>
                      <a:pt x="1350345" y="801090"/>
                    </a:lnTo>
                    <a:lnTo>
                      <a:pt x="1298329" y="793151"/>
                    </a:lnTo>
                    <a:cubicBezTo>
                      <a:pt x="785275" y="688166"/>
                      <a:pt x="335779" y="408698"/>
                      <a:pt x="14547" y="19454"/>
                    </a:cubicBezTo>
                    <a:lnTo>
                      <a:pt x="0"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3</a:t>
                </a:r>
                <a:endParaRPr sz="2400" b="1">
                  <a:solidFill>
                    <a:schemeClr val="lt1"/>
                  </a:solidFill>
                  <a:latin typeface="Calibri"/>
                  <a:ea typeface="Calibri"/>
                  <a:cs typeface="Calibri"/>
                  <a:sym typeface="Calibri"/>
                </a:endParaRPr>
              </a:p>
            </p:txBody>
          </p:sp>
          <p:sp>
            <p:nvSpPr>
              <p:cNvPr id="57" name="Google Shape;57;p3"/>
              <p:cNvSpPr txBox="1"/>
              <p:nvPr/>
            </p:nvSpPr>
            <p:spPr>
              <a:xfrm>
                <a:off x="1877888" y="5015563"/>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RISKS</a:t>
                </a:r>
                <a:endParaRPr sz="2400" b="1">
                  <a:solidFill>
                    <a:schemeClr val="dk1"/>
                  </a:solidFill>
                  <a:latin typeface="Calibri"/>
                  <a:ea typeface="Calibri"/>
                  <a:cs typeface="Calibri"/>
                  <a:sym typeface="Calibri"/>
                </a:endParaRPr>
              </a:p>
            </p:txBody>
          </p:sp>
          <p:pic>
            <p:nvPicPr>
              <p:cNvPr id="58" name="Google Shape;58;p3" descr="Risques d'incendie et d'explosion : La SCG-Ré veut limiter la « casse » -  Direct Infos Gabon"/>
              <p:cNvPicPr preferRelativeResize="0"/>
              <p:nvPr/>
            </p:nvPicPr>
            <p:blipFill rotWithShape="1">
              <a:blip r:embed="rId4">
                <a:alphaModFix/>
              </a:blip>
              <a:srcRect/>
              <a:stretch/>
            </p:blipFill>
            <p:spPr>
              <a:xfrm>
                <a:off x="1203753" y="4891236"/>
                <a:ext cx="1299717" cy="740225"/>
              </a:xfrm>
              <a:prstGeom prst="rect">
                <a:avLst/>
              </a:prstGeom>
              <a:noFill/>
              <a:ln>
                <a:noFill/>
              </a:ln>
            </p:spPr>
          </p:pic>
        </p:grpSp>
      </p:grpSp>
      <p:grpSp>
        <p:nvGrpSpPr>
          <p:cNvPr id="59" name="Google Shape;59;p3"/>
          <p:cNvGrpSpPr/>
          <p:nvPr/>
        </p:nvGrpSpPr>
        <p:grpSpPr>
          <a:xfrm>
            <a:off x="561593" y="1273086"/>
            <a:ext cx="4882260" cy="838901"/>
            <a:chOff x="1065536" y="1177199"/>
            <a:chExt cx="4882260" cy="838901"/>
          </a:xfrm>
        </p:grpSpPr>
        <p:grpSp>
          <p:nvGrpSpPr>
            <p:cNvPr id="60" name="Google Shape;60;p3"/>
            <p:cNvGrpSpPr/>
            <p:nvPr/>
          </p:nvGrpSpPr>
          <p:grpSpPr>
            <a:xfrm>
              <a:off x="1166070" y="1177199"/>
              <a:ext cx="4781726" cy="838901"/>
              <a:chOff x="1166070" y="1177199"/>
              <a:chExt cx="4781726" cy="838901"/>
            </a:xfrm>
          </p:grpSpPr>
          <p:sp>
            <p:nvSpPr>
              <p:cNvPr id="61" name="Google Shape;61;p3"/>
              <p:cNvSpPr/>
              <p:nvPr/>
            </p:nvSpPr>
            <p:spPr>
              <a:xfrm>
                <a:off x="4343855" y="1214254"/>
                <a:ext cx="1603941" cy="801846"/>
              </a:xfrm>
              <a:custGeom>
                <a:avLst/>
                <a:gdLst/>
                <a:ahLst/>
                <a:cxnLst/>
                <a:rect l="l" t="t" r="r" b="b"/>
                <a:pathLst>
                  <a:path w="1603941" h="801846" extrusionOk="0">
                    <a:moveTo>
                      <a:pt x="1355300" y="0"/>
                    </a:moveTo>
                    <a:lnTo>
                      <a:pt x="1419010" y="34581"/>
                    </a:lnTo>
                    <a:cubicBezTo>
                      <a:pt x="1530584" y="109960"/>
                      <a:pt x="1603941" y="237611"/>
                      <a:pt x="1603941" y="382396"/>
                    </a:cubicBezTo>
                    <a:lnTo>
                      <a:pt x="1603940" y="382396"/>
                    </a:lnTo>
                    <a:cubicBezTo>
                      <a:pt x="1603940" y="614052"/>
                      <a:pt x="1416146" y="801846"/>
                      <a:pt x="1184490" y="801846"/>
                    </a:cubicBezTo>
                    <a:lnTo>
                      <a:pt x="0" y="801846"/>
                    </a:lnTo>
                    <a:lnTo>
                      <a:pt x="14547" y="782392"/>
                    </a:lnTo>
                    <a:cubicBezTo>
                      <a:pt x="335779" y="393148"/>
                      <a:pt x="785275" y="113681"/>
                      <a:pt x="1298329" y="8695"/>
                    </a:cubicBezTo>
                    <a:lnTo>
                      <a:pt x="1355300" y="0"/>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1</a:t>
                </a:r>
                <a:endParaRPr sz="2400" b="1">
                  <a:solidFill>
                    <a:schemeClr val="lt1"/>
                  </a:solidFill>
                  <a:latin typeface="Calibri"/>
                  <a:ea typeface="Calibri"/>
                  <a:cs typeface="Calibri"/>
                  <a:sym typeface="Calibri"/>
                </a:endParaRPr>
              </a:p>
            </p:txBody>
          </p:sp>
          <p:sp>
            <p:nvSpPr>
              <p:cNvPr id="62" name="Google Shape;62;p3"/>
              <p:cNvSpPr/>
              <p:nvPr/>
            </p:nvSpPr>
            <p:spPr>
              <a:xfrm>
                <a:off x="1166070" y="1177199"/>
                <a:ext cx="4533085" cy="838900"/>
              </a:xfrm>
              <a:custGeom>
                <a:avLst/>
                <a:gdLst/>
                <a:ahLst/>
                <a:cxnLst/>
                <a:rect l="l" t="t" r="r" b="b"/>
                <a:pathLst>
                  <a:path w="4533085" h="838900" extrusionOk="0">
                    <a:moveTo>
                      <a:pt x="419450" y="0"/>
                    </a:moveTo>
                    <a:lnTo>
                      <a:pt x="4362276" y="0"/>
                    </a:lnTo>
                    <a:cubicBezTo>
                      <a:pt x="4420190" y="0"/>
                      <a:pt x="4475363" y="11737"/>
                      <a:pt x="4525545" y="32962"/>
                    </a:cubicBezTo>
                    <a:lnTo>
                      <a:pt x="4533085" y="37054"/>
                    </a:lnTo>
                    <a:lnTo>
                      <a:pt x="4476114" y="45749"/>
                    </a:lnTo>
                    <a:cubicBezTo>
                      <a:pt x="3963060" y="150735"/>
                      <a:pt x="3513564" y="430202"/>
                      <a:pt x="3192332" y="819446"/>
                    </a:cubicBezTo>
                    <a:lnTo>
                      <a:pt x="3177785" y="838900"/>
                    </a:lnTo>
                    <a:lnTo>
                      <a:pt x="419450" y="838899"/>
                    </a:lnTo>
                    <a:cubicBezTo>
                      <a:pt x="216751" y="838899"/>
                      <a:pt x="47634" y="695119"/>
                      <a:pt x="8522" y="503983"/>
                    </a:cubicBezTo>
                    <a:lnTo>
                      <a:pt x="0" y="419450"/>
                    </a:lnTo>
                    <a:lnTo>
                      <a:pt x="8522" y="334916"/>
                    </a:lnTo>
                    <a:cubicBezTo>
                      <a:pt x="47634" y="143780"/>
                      <a:pt x="216751" y="0"/>
                      <a:pt x="419450" y="0"/>
                    </a:cubicBez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3"/>
              <p:cNvSpPr txBox="1"/>
              <p:nvPr/>
            </p:nvSpPr>
            <p:spPr>
              <a:xfrm>
                <a:off x="1999488" y="1384344"/>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URBAN</a:t>
                </a:r>
                <a:endParaRPr sz="2400" b="1">
                  <a:solidFill>
                    <a:schemeClr val="dk1"/>
                  </a:solidFill>
                  <a:latin typeface="Calibri"/>
                  <a:ea typeface="Calibri"/>
                  <a:cs typeface="Calibri"/>
                  <a:sym typeface="Calibri"/>
                </a:endParaRPr>
              </a:p>
            </p:txBody>
          </p:sp>
        </p:grpSp>
        <p:pic>
          <p:nvPicPr>
            <p:cNvPr id="64" name="Google Shape;64;p3"/>
            <p:cNvPicPr preferRelativeResize="0"/>
            <p:nvPr/>
          </p:nvPicPr>
          <p:blipFill rotWithShape="1">
            <a:blip r:embed="rId5">
              <a:alphaModFix/>
            </a:blip>
            <a:srcRect l="-2451" t="12802" r="80789" b="68733"/>
            <a:stretch/>
          </p:blipFill>
          <p:spPr>
            <a:xfrm>
              <a:off x="1065536" y="1208546"/>
              <a:ext cx="1512588" cy="776205"/>
            </a:xfrm>
            <a:prstGeom prst="rect">
              <a:avLst/>
            </a:prstGeom>
            <a:noFill/>
            <a:ln>
              <a:noFill/>
            </a:ln>
          </p:spPr>
        </p:pic>
      </p:grpSp>
      <p:grpSp>
        <p:nvGrpSpPr>
          <p:cNvPr id="65" name="Google Shape;65;p3"/>
          <p:cNvGrpSpPr/>
          <p:nvPr/>
        </p:nvGrpSpPr>
        <p:grpSpPr>
          <a:xfrm>
            <a:off x="12915" y="2590777"/>
            <a:ext cx="4781726" cy="872837"/>
            <a:chOff x="114273" y="3009548"/>
            <a:chExt cx="4781726" cy="872837"/>
          </a:xfrm>
        </p:grpSpPr>
        <p:grpSp>
          <p:nvGrpSpPr>
            <p:cNvPr id="66" name="Google Shape;66;p3"/>
            <p:cNvGrpSpPr/>
            <p:nvPr/>
          </p:nvGrpSpPr>
          <p:grpSpPr>
            <a:xfrm>
              <a:off x="114273" y="3009549"/>
              <a:ext cx="4781726" cy="838900"/>
              <a:chOff x="114273" y="3009549"/>
              <a:chExt cx="4781726" cy="838900"/>
            </a:xfrm>
          </p:grpSpPr>
          <p:sp>
            <p:nvSpPr>
              <p:cNvPr id="67" name="Google Shape;67;p3"/>
              <p:cNvSpPr/>
              <p:nvPr/>
            </p:nvSpPr>
            <p:spPr>
              <a:xfrm>
                <a:off x="3844200" y="3009549"/>
                <a:ext cx="1051799" cy="838900"/>
              </a:xfrm>
              <a:custGeom>
                <a:avLst/>
                <a:gdLst/>
                <a:ahLst/>
                <a:cxnLst/>
                <a:rect l="l" t="t" r="r" b="b"/>
                <a:pathLst>
                  <a:path w="1051799" h="838900" extrusionOk="0">
                    <a:moveTo>
                      <a:pt x="40504" y="0"/>
                    </a:moveTo>
                    <a:lnTo>
                      <a:pt x="632349" y="0"/>
                    </a:lnTo>
                    <a:cubicBezTo>
                      <a:pt x="864005" y="0"/>
                      <a:pt x="1051799" y="187794"/>
                      <a:pt x="1051799" y="419450"/>
                    </a:cubicBezTo>
                    <a:lnTo>
                      <a:pt x="1051798" y="419450"/>
                    </a:lnTo>
                    <a:cubicBezTo>
                      <a:pt x="1051798" y="651106"/>
                      <a:pt x="864004" y="838900"/>
                      <a:pt x="632348" y="838900"/>
                    </a:cubicBezTo>
                    <a:lnTo>
                      <a:pt x="40504" y="838900"/>
                    </a:lnTo>
                    <a:lnTo>
                      <a:pt x="11626" y="649684"/>
                    </a:lnTo>
                    <a:cubicBezTo>
                      <a:pt x="3938" y="573985"/>
                      <a:pt x="0" y="497177"/>
                      <a:pt x="0" y="419450"/>
                    </a:cubicBezTo>
                    <a:cubicBezTo>
                      <a:pt x="0" y="341723"/>
                      <a:pt x="3938" y="264916"/>
                      <a:pt x="11626" y="189216"/>
                    </a:cubicBezTo>
                    <a:lnTo>
                      <a:pt x="40504" y="0"/>
                    </a:ln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2</a:t>
                </a:r>
                <a:endParaRPr sz="2400" b="1">
                  <a:solidFill>
                    <a:schemeClr val="lt1"/>
                  </a:solidFill>
                  <a:latin typeface="Calibri"/>
                  <a:ea typeface="Calibri"/>
                  <a:cs typeface="Calibri"/>
                  <a:sym typeface="Calibri"/>
                </a:endParaRPr>
              </a:p>
            </p:txBody>
          </p:sp>
          <p:sp>
            <p:nvSpPr>
              <p:cNvPr id="68" name="Google Shape;68;p3"/>
              <p:cNvSpPr/>
              <p:nvPr/>
            </p:nvSpPr>
            <p:spPr>
              <a:xfrm>
                <a:off x="114273" y="3009549"/>
                <a:ext cx="3770431" cy="838900"/>
              </a:xfrm>
              <a:custGeom>
                <a:avLst/>
                <a:gdLst/>
                <a:ahLst/>
                <a:cxnLst/>
                <a:rect l="l" t="t" r="r" b="b"/>
                <a:pathLst>
                  <a:path w="3770431" h="838900" extrusionOk="0">
                    <a:moveTo>
                      <a:pt x="419450" y="0"/>
                    </a:moveTo>
                    <a:lnTo>
                      <a:pt x="3770431" y="0"/>
                    </a:lnTo>
                    <a:lnTo>
                      <a:pt x="3741553" y="189216"/>
                    </a:lnTo>
                    <a:cubicBezTo>
                      <a:pt x="3733865" y="264916"/>
                      <a:pt x="3729927" y="341723"/>
                      <a:pt x="3729927" y="419450"/>
                    </a:cubicBezTo>
                    <a:cubicBezTo>
                      <a:pt x="3729927" y="497177"/>
                      <a:pt x="3733865" y="573985"/>
                      <a:pt x="3741553" y="649684"/>
                    </a:cubicBezTo>
                    <a:lnTo>
                      <a:pt x="3770431" y="838900"/>
                    </a:lnTo>
                    <a:lnTo>
                      <a:pt x="419450" y="838899"/>
                    </a:lnTo>
                    <a:cubicBezTo>
                      <a:pt x="216751" y="838899"/>
                      <a:pt x="47634" y="695119"/>
                      <a:pt x="8522" y="503983"/>
                    </a:cubicBezTo>
                    <a:lnTo>
                      <a:pt x="0" y="419450"/>
                    </a:lnTo>
                    <a:lnTo>
                      <a:pt x="8522" y="334916"/>
                    </a:lnTo>
                    <a:cubicBezTo>
                      <a:pt x="47634" y="143780"/>
                      <a:pt x="216751" y="0"/>
                      <a:pt x="419450" y="0"/>
                    </a:cubicBez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3"/>
              <p:cNvSpPr txBox="1"/>
              <p:nvPr/>
            </p:nvSpPr>
            <p:spPr>
              <a:xfrm>
                <a:off x="1053970" y="3155952"/>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AGRICUTURE</a:t>
                </a:r>
                <a:endParaRPr sz="2400" b="1">
                  <a:solidFill>
                    <a:schemeClr val="dk1"/>
                  </a:solidFill>
                  <a:latin typeface="Calibri"/>
                  <a:ea typeface="Calibri"/>
                  <a:cs typeface="Calibri"/>
                  <a:sym typeface="Calibri"/>
                </a:endParaRPr>
              </a:p>
            </p:txBody>
          </p:sp>
        </p:grpSp>
        <p:pic>
          <p:nvPicPr>
            <p:cNvPr id="70" name="Google Shape;70;p3"/>
            <p:cNvPicPr preferRelativeResize="0"/>
            <p:nvPr/>
          </p:nvPicPr>
          <p:blipFill rotWithShape="1">
            <a:blip r:embed="rId6">
              <a:alphaModFix/>
            </a:blip>
            <a:srcRect l="20000" t="46452" r="55167" b="32298"/>
            <a:stretch/>
          </p:blipFill>
          <p:spPr>
            <a:xfrm>
              <a:off x="196193" y="3009548"/>
              <a:ext cx="1359964" cy="872837"/>
            </a:xfrm>
            <a:prstGeom prst="rect">
              <a:avLst/>
            </a:prstGeom>
            <a:noFill/>
            <a:ln>
              <a:noFill/>
            </a:ln>
          </p:spPr>
        </p:pic>
      </p:grpSp>
      <p:grpSp>
        <p:nvGrpSpPr>
          <p:cNvPr id="71" name="Google Shape;71;p3"/>
          <p:cNvGrpSpPr/>
          <p:nvPr/>
        </p:nvGrpSpPr>
        <p:grpSpPr>
          <a:xfrm>
            <a:off x="6783514" y="4014782"/>
            <a:ext cx="4781726" cy="838900"/>
            <a:chOff x="6244207" y="4841899"/>
            <a:chExt cx="4781726" cy="838900"/>
          </a:xfrm>
        </p:grpSpPr>
        <p:grpSp>
          <p:nvGrpSpPr>
            <p:cNvPr id="72" name="Google Shape;72;p3"/>
            <p:cNvGrpSpPr/>
            <p:nvPr/>
          </p:nvGrpSpPr>
          <p:grpSpPr>
            <a:xfrm>
              <a:off x="6244207" y="4841899"/>
              <a:ext cx="4781726" cy="838900"/>
              <a:chOff x="6244207" y="4841899"/>
              <a:chExt cx="4781726" cy="838900"/>
            </a:xfrm>
          </p:grpSpPr>
          <p:sp>
            <p:nvSpPr>
              <p:cNvPr id="73" name="Google Shape;73;p3"/>
              <p:cNvSpPr/>
              <p:nvPr/>
            </p:nvSpPr>
            <p:spPr>
              <a:xfrm>
                <a:off x="6244207" y="4841900"/>
                <a:ext cx="1603939" cy="801845"/>
              </a:xfrm>
              <a:custGeom>
                <a:avLst/>
                <a:gdLst/>
                <a:ahLst/>
                <a:cxnLst/>
                <a:rect l="l" t="t" r="r" b="b"/>
                <a:pathLst>
                  <a:path w="1603939" h="801845" extrusionOk="0">
                    <a:moveTo>
                      <a:pt x="419450" y="0"/>
                    </a:moveTo>
                    <a:lnTo>
                      <a:pt x="1603939" y="0"/>
                    </a:lnTo>
                    <a:lnTo>
                      <a:pt x="1589391" y="19454"/>
                    </a:lnTo>
                    <a:cubicBezTo>
                      <a:pt x="1268159" y="408698"/>
                      <a:pt x="818663" y="688166"/>
                      <a:pt x="305609" y="793151"/>
                    </a:cubicBezTo>
                    <a:lnTo>
                      <a:pt x="248643" y="801845"/>
                    </a:lnTo>
                    <a:lnTo>
                      <a:pt x="184931" y="767264"/>
                    </a:lnTo>
                    <a:cubicBezTo>
                      <a:pt x="95672" y="706961"/>
                      <a:pt x="30872" y="613204"/>
                      <a:pt x="8522" y="503983"/>
                    </a:cubicBezTo>
                    <a:lnTo>
                      <a:pt x="0" y="419450"/>
                    </a:lnTo>
                    <a:lnTo>
                      <a:pt x="8522" y="334916"/>
                    </a:lnTo>
                    <a:cubicBezTo>
                      <a:pt x="47634" y="143780"/>
                      <a:pt x="216751" y="0"/>
                      <a:pt x="41945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4</a:t>
                </a:r>
                <a:endParaRPr sz="2400" b="1">
                  <a:solidFill>
                    <a:schemeClr val="lt1"/>
                  </a:solidFill>
                  <a:latin typeface="Calibri"/>
                  <a:ea typeface="Calibri"/>
                  <a:cs typeface="Calibri"/>
                  <a:sym typeface="Calibri"/>
                </a:endParaRPr>
              </a:p>
            </p:txBody>
          </p:sp>
          <p:sp>
            <p:nvSpPr>
              <p:cNvPr id="74" name="Google Shape;74;p3"/>
              <p:cNvSpPr/>
              <p:nvPr/>
            </p:nvSpPr>
            <p:spPr>
              <a:xfrm>
                <a:off x="6492850" y="4841899"/>
                <a:ext cx="4533083" cy="838900"/>
              </a:xfrm>
              <a:custGeom>
                <a:avLst/>
                <a:gdLst/>
                <a:ahLst/>
                <a:cxnLst/>
                <a:rect l="l" t="t" r="r" b="b"/>
                <a:pathLst>
                  <a:path w="4533083" h="838900" extrusionOk="0">
                    <a:moveTo>
                      <a:pt x="1355296" y="0"/>
                    </a:moveTo>
                    <a:lnTo>
                      <a:pt x="4113633" y="0"/>
                    </a:lnTo>
                    <a:cubicBezTo>
                      <a:pt x="4345289" y="0"/>
                      <a:pt x="4533083" y="187794"/>
                      <a:pt x="4533083" y="419450"/>
                    </a:cubicBezTo>
                    <a:lnTo>
                      <a:pt x="4533082" y="419450"/>
                    </a:lnTo>
                    <a:cubicBezTo>
                      <a:pt x="4533082" y="651106"/>
                      <a:pt x="4345288" y="838900"/>
                      <a:pt x="4113632" y="838900"/>
                    </a:cubicBezTo>
                    <a:lnTo>
                      <a:pt x="170807" y="838899"/>
                    </a:lnTo>
                    <a:cubicBezTo>
                      <a:pt x="112893" y="838899"/>
                      <a:pt x="57721" y="827162"/>
                      <a:pt x="7538" y="805937"/>
                    </a:cubicBezTo>
                    <a:lnTo>
                      <a:pt x="0" y="801845"/>
                    </a:lnTo>
                    <a:lnTo>
                      <a:pt x="56966" y="793151"/>
                    </a:lnTo>
                    <a:cubicBezTo>
                      <a:pt x="570020" y="688166"/>
                      <a:pt x="1019516" y="408698"/>
                      <a:pt x="1340748" y="19454"/>
                    </a:cubicBezTo>
                    <a:lnTo>
                      <a:pt x="1355296" y="0"/>
                    </a:ln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
              <p:cNvSpPr txBox="1"/>
              <p:nvPr/>
            </p:nvSpPr>
            <p:spPr>
              <a:xfrm>
                <a:off x="7417896" y="4996029"/>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MINING</a:t>
                </a:r>
                <a:endParaRPr sz="2400" b="1">
                  <a:solidFill>
                    <a:schemeClr val="dk1"/>
                  </a:solidFill>
                  <a:latin typeface="Calibri"/>
                  <a:ea typeface="Calibri"/>
                  <a:cs typeface="Calibri"/>
                  <a:sym typeface="Calibri"/>
                </a:endParaRPr>
              </a:p>
            </p:txBody>
          </p:sp>
        </p:grpSp>
        <p:pic>
          <p:nvPicPr>
            <p:cNvPr id="76" name="Google Shape;76;p3"/>
            <p:cNvPicPr preferRelativeResize="0"/>
            <p:nvPr/>
          </p:nvPicPr>
          <p:blipFill rotWithShape="1">
            <a:blip r:embed="rId7">
              <a:alphaModFix/>
            </a:blip>
            <a:srcRect l="30364" t="17" r="40534" b="75963"/>
            <a:stretch/>
          </p:blipFill>
          <p:spPr>
            <a:xfrm>
              <a:off x="9791816" y="4873872"/>
              <a:ext cx="1199599" cy="754388"/>
            </a:xfrm>
            <a:prstGeom prst="rect">
              <a:avLst/>
            </a:prstGeom>
            <a:noFill/>
            <a:ln>
              <a:noFill/>
            </a:ln>
          </p:spPr>
        </p:pic>
      </p:grpSp>
      <p:grpSp>
        <p:nvGrpSpPr>
          <p:cNvPr id="77" name="Google Shape;77;p3"/>
          <p:cNvGrpSpPr/>
          <p:nvPr/>
        </p:nvGrpSpPr>
        <p:grpSpPr>
          <a:xfrm>
            <a:off x="6659194" y="1148841"/>
            <a:ext cx="4781726" cy="838900"/>
            <a:chOff x="6244207" y="1177199"/>
            <a:chExt cx="4781726" cy="838900"/>
          </a:xfrm>
        </p:grpSpPr>
        <p:grpSp>
          <p:nvGrpSpPr>
            <p:cNvPr id="78" name="Google Shape;78;p3"/>
            <p:cNvGrpSpPr/>
            <p:nvPr/>
          </p:nvGrpSpPr>
          <p:grpSpPr>
            <a:xfrm>
              <a:off x="6244207" y="1177199"/>
              <a:ext cx="4781726" cy="838900"/>
              <a:chOff x="6244207" y="1177199"/>
              <a:chExt cx="4781726" cy="838900"/>
            </a:xfrm>
          </p:grpSpPr>
          <p:sp>
            <p:nvSpPr>
              <p:cNvPr id="79" name="Google Shape;79;p3"/>
              <p:cNvSpPr/>
              <p:nvPr/>
            </p:nvSpPr>
            <p:spPr>
              <a:xfrm>
                <a:off x="6244207" y="1214255"/>
                <a:ext cx="1603938" cy="801844"/>
              </a:xfrm>
              <a:custGeom>
                <a:avLst/>
                <a:gdLst/>
                <a:ahLst/>
                <a:cxnLst/>
                <a:rect l="l" t="t" r="r" b="b"/>
                <a:pathLst>
                  <a:path w="1603938" h="801844" extrusionOk="0">
                    <a:moveTo>
                      <a:pt x="248641" y="0"/>
                    </a:moveTo>
                    <a:lnTo>
                      <a:pt x="305609" y="8694"/>
                    </a:lnTo>
                    <a:cubicBezTo>
                      <a:pt x="818663" y="113680"/>
                      <a:pt x="1268159" y="393147"/>
                      <a:pt x="1589391" y="782391"/>
                    </a:cubicBezTo>
                    <a:lnTo>
                      <a:pt x="1603938" y="801844"/>
                    </a:lnTo>
                    <a:lnTo>
                      <a:pt x="419450" y="801844"/>
                    </a:lnTo>
                    <a:cubicBezTo>
                      <a:pt x="216751" y="801844"/>
                      <a:pt x="47634" y="658064"/>
                      <a:pt x="8522" y="466928"/>
                    </a:cubicBezTo>
                    <a:lnTo>
                      <a:pt x="0" y="382395"/>
                    </a:lnTo>
                    <a:lnTo>
                      <a:pt x="8522" y="297861"/>
                    </a:lnTo>
                    <a:cubicBezTo>
                      <a:pt x="30872" y="188640"/>
                      <a:pt x="95672" y="94883"/>
                      <a:pt x="184931" y="34580"/>
                    </a:cubicBezTo>
                    <a:lnTo>
                      <a:pt x="24864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sp>
            <p:nvSpPr>
              <p:cNvPr id="80" name="Google Shape;80;p3"/>
              <p:cNvSpPr/>
              <p:nvPr/>
            </p:nvSpPr>
            <p:spPr>
              <a:xfrm>
                <a:off x="6492848" y="1177199"/>
                <a:ext cx="4533085" cy="838900"/>
              </a:xfrm>
              <a:custGeom>
                <a:avLst/>
                <a:gdLst/>
                <a:ahLst/>
                <a:cxnLst/>
                <a:rect l="l" t="t" r="r" b="b"/>
                <a:pathLst>
                  <a:path w="4533085" h="838900" extrusionOk="0">
                    <a:moveTo>
                      <a:pt x="170809" y="0"/>
                    </a:moveTo>
                    <a:lnTo>
                      <a:pt x="4113635" y="0"/>
                    </a:lnTo>
                    <a:cubicBezTo>
                      <a:pt x="4345291" y="0"/>
                      <a:pt x="4533085" y="187794"/>
                      <a:pt x="4533085" y="419450"/>
                    </a:cubicBezTo>
                    <a:lnTo>
                      <a:pt x="4533084" y="419450"/>
                    </a:lnTo>
                    <a:cubicBezTo>
                      <a:pt x="4533084" y="651106"/>
                      <a:pt x="4345290" y="838900"/>
                      <a:pt x="4113634" y="838900"/>
                    </a:cubicBezTo>
                    <a:lnTo>
                      <a:pt x="1355297" y="838899"/>
                    </a:lnTo>
                    <a:lnTo>
                      <a:pt x="1340750" y="819446"/>
                    </a:lnTo>
                    <a:cubicBezTo>
                      <a:pt x="1019518" y="430202"/>
                      <a:pt x="570022" y="150735"/>
                      <a:pt x="56968" y="45749"/>
                    </a:cubicBezTo>
                    <a:lnTo>
                      <a:pt x="0" y="37055"/>
                    </a:lnTo>
                    <a:lnTo>
                      <a:pt x="7540" y="32962"/>
                    </a:lnTo>
                    <a:cubicBezTo>
                      <a:pt x="57723" y="11737"/>
                      <a:pt x="112895" y="0"/>
                      <a:pt x="170809" y="0"/>
                    </a:cubicBez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
              <p:cNvSpPr txBox="1"/>
              <p:nvPr/>
            </p:nvSpPr>
            <p:spPr>
              <a:xfrm>
                <a:off x="7464886" y="1346951"/>
                <a:ext cx="292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WATER RESOURCES</a:t>
                </a:r>
                <a:endParaRPr sz="2400" b="1">
                  <a:solidFill>
                    <a:schemeClr val="dk1"/>
                  </a:solidFill>
                  <a:latin typeface="Calibri"/>
                  <a:ea typeface="Calibri"/>
                  <a:cs typeface="Calibri"/>
                  <a:sym typeface="Calibri"/>
                </a:endParaRPr>
              </a:p>
            </p:txBody>
          </p:sp>
        </p:grpSp>
        <p:pic>
          <p:nvPicPr>
            <p:cNvPr id="82" name="Google Shape;82;p3" descr="Description: Chûtes de Masuku, Ogooué River at Franceville, Gabon Imaging  technique: Photograph Licence: Creative Commons Licence Keywords: falls  Download the original uploaded by: John P. Sullivan"/>
            <p:cNvPicPr preferRelativeResize="0"/>
            <p:nvPr/>
          </p:nvPicPr>
          <p:blipFill rotWithShape="1">
            <a:blip r:embed="rId8">
              <a:alphaModFix/>
            </a:blip>
            <a:srcRect l="24051" t="19507"/>
            <a:stretch/>
          </p:blipFill>
          <p:spPr>
            <a:xfrm>
              <a:off x="10192512" y="1299652"/>
              <a:ext cx="760639" cy="546357"/>
            </a:xfrm>
            <a:prstGeom prst="rect">
              <a:avLst/>
            </a:prstGeom>
            <a:noFill/>
            <a:ln>
              <a:noFill/>
            </a:ln>
          </p:spPr>
        </p:pic>
      </p:grpSp>
      <p:pic>
        <p:nvPicPr>
          <p:cNvPr id="83" name="Google Shape;83;p3"/>
          <p:cNvPicPr preferRelativeResize="0"/>
          <p:nvPr/>
        </p:nvPicPr>
        <p:blipFill rotWithShape="1">
          <a:blip r:embed="rId9">
            <a:alphaModFix/>
          </a:blip>
          <a:srcRect/>
          <a:stretch/>
        </p:blipFill>
        <p:spPr>
          <a:xfrm>
            <a:off x="5201358" y="2317774"/>
            <a:ext cx="1789283" cy="1789283"/>
          </a:xfrm>
          <a:prstGeom prst="ellipse">
            <a:avLst/>
          </a:prstGeom>
          <a:noFill/>
          <a:ln>
            <a:noFill/>
          </a:ln>
        </p:spPr>
      </p:pic>
      <p:pic>
        <p:nvPicPr>
          <p:cNvPr id="84" name="Google Shape;84;p3" descr="Space satellite - Free technology icons"/>
          <p:cNvPicPr preferRelativeResize="0"/>
          <p:nvPr/>
        </p:nvPicPr>
        <p:blipFill rotWithShape="1">
          <a:blip r:embed="rId10">
            <a:alphaModFix/>
          </a:blip>
          <a:srcRect/>
          <a:stretch/>
        </p:blipFill>
        <p:spPr>
          <a:xfrm>
            <a:off x="6789093" y="2090878"/>
            <a:ext cx="499899" cy="499899"/>
          </a:xfrm>
          <a:prstGeom prst="rect">
            <a:avLst/>
          </a:prstGeom>
          <a:noFill/>
          <a:ln>
            <a:noFill/>
          </a:ln>
        </p:spPr>
      </p:pic>
      <p:pic>
        <p:nvPicPr>
          <p:cNvPr id="85" name="Google Shape;85;p3" descr="Illustration de Vector Drone sur fond blanc Image Vectorielle Stock - Alamy"/>
          <p:cNvPicPr preferRelativeResize="0"/>
          <p:nvPr/>
        </p:nvPicPr>
        <p:blipFill rotWithShape="1">
          <a:blip r:embed="rId11">
            <a:alphaModFix/>
          </a:blip>
          <a:srcRect l="6440" t="16079" r="5967" b="23980"/>
          <a:stretch/>
        </p:blipFill>
        <p:spPr>
          <a:xfrm>
            <a:off x="5688155" y="1876078"/>
            <a:ext cx="874290" cy="452883"/>
          </a:xfrm>
          <a:prstGeom prst="rect">
            <a:avLst/>
          </a:prstGeom>
          <a:noFill/>
          <a:ln>
            <a:noFill/>
          </a:ln>
        </p:spPr>
      </p:pic>
      <p:pic>
        <p:nvPicPr>
          <p:cNvPr id="86" name="Google Shape;86;p3" descr="Garmin GPSMAP® 66sr | GPS extérieur de poche"/>
          <p:cNvPicPr preferRelativeResize="0"/>
          <p:nvPr/>
        </p:nvPicPr>
        <p:blipFill rotWithShape="1">
          <a:blip r:embed="rId12">
            <a:alphaModFix/>
          </a:blip>
          <a:srcRect/>
          <a:stretch/>
        </p:blipFill>
        <p:spPr>
          <a:xfrm>
            <a:off x="5269350" y="2041402"/>
            <a:ext cx="402563" cy="452883"/>
          </a:xfrm>
          <a:prstGeom prst="rect">
            <a:avLst/>
          </a:prstGeom>
          <a:noFill/>
          <a:ln>
            <a:noFill/>
          </a:ln>
        </p:spPr>
      </p:pic>
      <p:pic>
        <p:nvPicPr>
          <p:cNvPr id="87" name="Google Shape;87;p3" descr="Téléphone Intelligent Icône - Images vectorielles gratuites sur Pixabay"/>
          <p:cNvPicPr preferRelativeResize="0"/>
          <p:nvPr/>
        </p:nvPicPr>
        <p:blipFill rotWithShape="1">
          <a:blip r:embed="rId13">
            <a:alphaModFix/>
          </a:blip>
          <a:srcRect/>
          <a:stretch/>
        </p:blipFill>
        <p:spPr>
          <a:xfrm>
            <a:off x="4974913" y="2541236"/>
            <a:ext cx="258280" cy="365347"/>
          </a:xfrm>
          <a:prstGeom prst="rect">
            <a:avLst/>
          </a:prstGeom>
          <a:noFill/>
          <a:ln>
            <a:noFill/>
          </a:ln>
        </p:spPr>
      </p:pic>
      <p:grpSp>
        <p:nvGrpSpPr>
          <p:cNvPr id="88" name="Google Shape;88;p3"/>
          <p:cNvGrpSpPr/>
          <p:nvPr/>
        </p:nvGrpSpPr>
        <p:grpSpPr>
          <a:xfrm>
            <a:off x="83622" y="5061152"/>
            <a:ext cx="11724563" cy="801845"/>
            <a:chOff x="196192" y="6027735"/>
            <a:chExt cx="11724563" cy="801845"/>
          </a:xfrm>
        </p:grpSpPr>
        <p:grpSp>
          <p:nvGrpSpPr>
            <p:cNvPr id="89" name="Google Shape;89;p3"/>
            <p:cNvGrpSpPr/>
            <p:nvPr/>
          </p:nvGrpSpPr>
          <p:grpSpPr>
            <a:xfrm>
              <a:off x="196192" y="6027735"/>
              <a:ext cx="11724563" cy="801845"/>
              <a:chOff x="196192" y="6027735"/>
              <a:chExt cx="11724563" cy="801845"/>
            </a:xfrm>
          </p:grpSpPr>
          <p:grpSp>
            <p:nvGrpSpPr>
              <p:cNvPr id="90" name="Google Shape;90;p3"/>
              <p:cNvGrpSpPr/>
              <p:nvPr/>
            </p:nvGrpSpPr>
            <p:grpSpPr>
              <a:xfrm>
                <a:off x="196192" y="6027735"/>
                <a:ext cx="11724563" cy="801845"/>
                <a:chOff x="196193" y="5990684"/>
                <a:chExt cx="4781726" cy="838900"/>
              </a:xfrm>
            </p:grpSpPr>
            <p:sp>
              <p:nvSpPr>
                <p:cNvPr id="91" name="Google Shape;91;p3"/>
                <p:cNvSpPr/>
                <p:nvPr/>
              </p:nvSpPr>
              <p:spPr>
                <a:xfrm>
                  <a:off x="3373978" y="6027734"/>
                  <a:ext cx="1603941" cy="801846"/>
                </a:xfrm>
                <a:custGeom>
                  <a:avLst/>
                  <a:gdLst/>
                  <a:ahLst/>
                  <a:cxnLst/>
                  <a:rect l="l" t="t" r="r" b="b"/>
                  <a:pathLst>
                    <a:path w="1603941" h="801846" extrusionOk="0">
                      <a:moveTo>
                        <a:pt x="1355300" y="0"/>
                      </a:moveTo>
                      <a:lnTo>
                        <a:pt x="1419010" y="34581"/>
                      </a:lnTo>
                      <a:cubicBezTo>
                        <a:pt x="1530584" y="109960"/>
                        <a:pt x="1603941" y="237611"/>
                        <a:pt x="1603941" y="382396"/>
                      </a:cubicBezTo>
                      <a:lnTo>
                        <a:pt x="1603940" y="382396"/>
                      </a:lnTo>
                      <a:cubicBezTo>
                        <a:pt x="1603940" y="614052"/>
                        <a:pt x="1416146" y="801846"/>
                        <a:pt x="1184490" y="801846"/>
                      </a:cubicBezTo>
                      <a:lnTo>
                        <a:pt x="0" y="801846"/>
                      </a:lnTo>
                      <a:lnTo>
                        <a:pt x="14547" y="782392"/>
                      </a:lnTo>
                      <a:cubicBezTo>
                        <a:pt x="335779" y="393148"/>
                        <a:pt x="785275" y="113681"/>
                        <a:pt x="1298329" y="8695"/>
                      </a:cubicBezTo>
                      <a:lnTo>
                        <a:pt x="1355300" y="0"/>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chemeClr val="lt1"/>
                      </a:solidFill>
                      <a:latin typeface="Calibri"/>
                      <a:ea typeface="Calibri"/>
                      <a:cs typeface="Calibri"/>
                      <a:sym typeface="Calibri"/>
                    </a:rPr>
                    <a:t>7</a:t>
                  </a:r>
                  <a:endParaRPr sz="2400" b="1">
                    <a:solidFill>
                      <a:schemeClr val="lt1"/>
                    </a:solidFill>
                    <a:latin typeface="Calibri"/>
                    <a:ea typeface="Calibri"/>
                    <a:cs typeface="Calibri"/>
                    <a:sym typeface="Calibri"/>
                  </a:endParaRPr>
                </a:p>
              </p:txBody>
            </p:sp>
            <p:sp>
              <p:nvSpPr>
                <p:cNvPr id="92" name="Google Shape;92;p3"/>
                <p:cNvSpPr/>
                <p:nvPr/>
              </p:nvSpPr>
              <p:spPr>
                <a:xfrm>
                  <a:off x="196193" y="5990684"/>
                  <a:ext cx="4533085" cy="838900"/>
                </a:xfrm>
                <a:custGeom>
                  <a:avLst/>
                  <a:gdLst/>
                  <a:ahLst/>
                  <a:cxnLst/>
                  <a:rect l="l" t="t" r="r" b="b"/>
                  <a:pathLst>
                    <a:path w="4533085" h="838900" extrusionOk="0">
                      <a:moveTo>
                        <a:pt x="419450" y="0"/>
                      </a:moveTo>
                      <a:lnTo>
                        <a:pt x="4362276" y="0"/>
                      </a:lnTo>
                      <a:cubicBezTo>
                        <a:pt x="4420190" y="0"/>
                        <a:pt x="4475363" y="11737"/>
                        <a:pt x="4525545" y="32962"/>
                      </a:cubicBezTo>
                      <a:lnTo>
                        <a:pt x="4533085" y="37054"/>
                      </a:lnTo>
                      <a:lnTo>
                        <a:pt x="4476114" y="45749"/>
                      </a:lnTo>
                      <a:cubicBezTo>
                        <a:pt x="3963060" y="150735"/>
                        <a:pt x="3513564" y="430202"/>
                        <a:pt x="3192332" y="819446"/>
                      </a:cubicBezTo>
                      <a:lnTo>
                        <a:pt x="3177785" y="838900"/>
                      </a:lnTo>
                      <a:lnTo>
                        <a:pt x="419450" y="838899"/>
                      </a:lnTo>
                      <a:cubicBezTo>
                        <a:pt x="216751" y="838899"/>
                        <a:pt x="47634" y="695119"/>
                        <a:pt x="8522" y="503983"/>
                      </a:cubicBezTo>
                      <a:lnTo>
                        <a:pt x="0" y="419450"/>
                      </a:lnTo>
                      <a:lnTo>
                        <a:pt x="8522" y="334916"/>
                      </a:lnTo>
                      <a:cubicBezTo>
                        <a:pt x="47634" y="143780"/>
                        <a:pt x="216751" y="0"/>
                        <a:pt x="419450" y="0"/>
                      </a:cubicBezTo>
                      <a:close/>
                    </a:path>
                  </a:pathLst>
                </a:custGeom>
                <a:gradFill>
                  <a:gsLst>
                    <a:gs pos="0">
                      <a:schemeClr val="lt1"/>
                    </a:gs>
                    <a:gs pos="100000">
                      <a:srgbClr val="BFBFBF"/>
                    </a:gs>
                  </a:gsLst>
                  <a:lin ang="5400000" scaled="0"/>
                </a:gradFill>
                <a:ln>
                  <a:noFill/>
                </a:ln>
                <a:effectLst>
                  <a:outerShdw blurRad="292100" algn="ctr"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 name="Google Shape;93;p3"/>
              <p:cNvSpPr txBox="1"/>
              <p:nvPr/>
            </p:nvSpPr>
            <p:spPr>
              <a:xfrm>
                <a:off x="2845750" y="6299417"/>
                <a:ext cx="42369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CLIMAT CHANGE</a:t>
                </a:r>
                <a:endParaRPr sz="2400" b="1">
                  <a:solidFill>
                    <a:schemeClr val="dk1"/>
                  </a:solidFill>
                  <a:latin typeface="Calibri"/>
                  <a:ea typeface="Calibri"/>
                  <a:cs typeface="Calibri"/>
                  <a:sym typeface="Calibri"/>
                </a:endParaRPr>
              </a:p>
            </p:txBody>
          </p:sp>
        </p:grpSp>
        <p:pic>
          <p:nvPicPr>
            <p:cNvPr id="94" name="Google Shape;94;p3" descr="Changement climatique : l'analyse des températures montre que les objectifs  de l'ONU peuvent être atteints - BBC News Afrique"/>
            <p:cNvPicPr preferRelativeResize="0"/>
            <p:nvPr/>
          </p:nvPicPr>
          <p:blipFill rotWithShape="1">
            <a:blip r:embed="rId14">
              <a:alphaModFix/>
            </a:blip>
            <a:srcRect b="11496"/>
            <a:stretch/>
          </p:blipFill>
          <p:spPr>
            <a:xfrm>
              <a:off x="748119" y="6112014"/>
              <a:ext cx="1272077" cy="63328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4000938" y="280888"/>
            <a:ext cx="52664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a:solidFill>
                  <a:srgbClr val="0961AA"/>
                </a:solidFill>
                <a:latin typeface="Arial"/>
                <a:ea typeface="Arial"/>
                <a:cs typeface="Arial"/>
                <a:sym typeface="Arial"/>
              </a:rPr>
              <a:t>Introduction</a:t>
            </a:r>
            <a:r>
              <a:rPr lang="fr-FR" sz="2800" b="1">
                <a:solidFill>
                  <a:schemeClr val="accent1"/>
                </a:solidFill>
                <a:latin typeface="Arial"/>
                <a:ea typeface="Arial"/>
                <a:cs typeface="Arial"/>
                <a:sym typeface="Arial"/>
              </a:rPr>
              <a:t>/</a:t>
            </a:r>
            <a:r>
              <a:rPr lang="fr-FR" sz="2800" b="1">
                <a:solidFill>
                  <a:srgbClr val="0961AA"/>
                </a:solidFill>
                <a:latin typeface="Arial"/>
                <a:ea typeface="Arial"/>
                <a:cs typeface="Arial"/>
                <a:sym typeface="Arial"/>
              </a:rPr>
              <a:t>Background</a:t>
            </a:r>
            <a:endParaRPr sz="2800">
              <a:solidFill>
                <a:srgbClr val="0961AA"/>
              </a:solidFill>
              <a:latin typeface="Arial"/>
              <a:ea typeface="Arial"/>
              <a:cs typeface="Arial"/>
              <a:sym typeface="Arial"/>
            </a:endParaRPr>
          </a:p>
        </p:txBody>
      </p:sp>
      <p:sp>
        <p:nvSpPr>
          <p:cNvPr id="100" name="Google Shape;100;p4"/>
          <p:cNvSpPr txBox="1"/>
          <p:nvPr/>
        </p:nvSpPr>
        <p:spPr>
          <a:xfrm>
            <a:off x="1042985" y="1147342"/>
            <a:ext cx="886795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u="sng">
                <a:solidFill>
                  <a:schemeClr val="dk1"/>
                </a:solidFill>
                <a:latin typeface="Calibri"/>
                <a:ea typeface="Calibri"/>
                <a:cs typeface="Calibri"/>
                <a:sym typeface="Calibri"/>
              </a:rPr>
              <a:t>Every year Gabonese cities are subject to flooding</a:t>
            </a:r>
            <a:endParaRPr sz="1800" b="1" u="sng">
              <a:solidFill>
                <a:schemeClr val="dk1"/>
              </a:solidFill>
              <a:latin typeface="Calibri"/>
              <a:ea typeface="Calibri"/>
              <a:cs typeface="Calibri"/>
              <a:sym typeface="Calibri"/>
            </a:endParaRPr>
          </a:p>
        </p:txBody>
      </p:sp>
      <p:sp>
        <p:nvSpPr>
          <p:cNvPr id="101" name="Google Shape;101;p4"/>
          <p:cNvSpPr txBox="1"/>
          <p:nvPr/>
        </p:nvSpPr>
        <p:spPr>
          <a:xfrm>
            <a:off x="559781" y="1638602"/>
            <a:ext cx="11265764"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In Gabon, nearly 87% of the population lives in urban areas, which represent only 1.1% of the national territory, resulting in enormous pressure on urban areas. The country's main cities are experiencing many problems related to this strong demographic pressure, including greater exposure to natural hazards (floods, landslides ...). </a:t>
            </a:r>
            <a:endParaRPr/>
          </a:p>
        </p:txBody>
      </p:sp>
      <p:pic>
        <p:nvPicPr>
          <p:cNvPr id="102" name="Google Shape;102;p4" descr="Gabon : Une buse bouchée par glissement de boue crée des inondations à  Libreville – Africtelegraph – Toute l'actualité africaine"/>
          <p:cNvPicPr preferRelativeResize="0"/>
          <p:nvPr/>
        </p:nvPicPr>
        <p:blipFill rotWithShape="1">
          <a:blip r:embed="rId3">
            <a:alphaModFix/>
          </a:blip>
          <a:srcRect/>
          <a:stretch/>
        </p:blipFill>
        <p:spPr>
          <a:xfrm>
            <a:off x="1868196" y="2805788"/>
            <a:ext cx="7399223" cy="332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p:nvPr/>
        </p:nvSpPr>
        <p:spPr>
          <a:xfrm>
            <a:off x="1971041" y="83595"/>
            <a:ext cx="1022095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961AA"/>
                </a:solidFill>
                <a:latin typeface="Arial"/>
                <a:ea typeface="Arial"/>
                <a:cs typeface="Arial"/>
                <a:sym typeface="Arial"/>
              </a:rPr>
              <a:t>Methodology (Data &amp; Methods), Implementation Plan/Activities</a:t>
            </a:r>
            <a:endParaRPr sz="2800">
              <a:solidFill>
                <a:srgbClr val="0961AA"/>
              </a:solidFill>
              <a:latin typeface="Arial"/>
              <a:ea typeface="Arial"/>
              <a:cs typeface="Arial"/>
              <a:sym typeface="Arial"/>
            </a:endParaRPr>
          </a:p>
        </p:txBody>
      </p:sp>
      <p:grpSp>
        <p:nvGrpSpPr>
          <p:cNvPr id="108" name="Google Shape;108;p5"/>
          <p:cNvGrpSpPr/>
          <p:nvPr/>
        </p:nvGrpSpPr>
        <p:grpSpPr>
          <a:xfrm>
            <a:off x="59086" y="1573307"/>
            <a:ext cx="8127998" cy="5212089"/>
            <a:chOff x="1" y="3920"/>
            <a:chExt cx="8127998" cy="5212089"/>
          </a:xfrm>
        </p:grpSpPr>
        <p:sp>
          <p:nvSpPr>
            <p:cNvPr id="109" name="Google Shape;109;p5"/>
            <p:cNvSpPr/>
            <p:nvPr/>
          </p:nvSpPr>
          <p:spPr>
            <a:xfrm rot="5400000">
              <a:off x="-170347" y="174268"/>
              <a:ext cx="1135652" cy="794956"/>
            </a:xfrm>
            <a:prstGeom prst="chevron">
              <a:avLst>
                <a:gd name="adj" fmla="val 50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txBox="1"/>
            <p:nvPr/>
          </p:nvSpPr>
          <p:spPr>
            <a:xfrm>
              <a:off x="1" y="401398"/>
              <a:ext cx="794956" cy="34069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A</a:t>
              </a:r>
              <a:endParaRPr/>
            </a:p>
          </p:txBody>
        </p:sp>
        <p:sp>
          <p:nvSpPr>
            <p:cNvPr id="111" name="Google Shape;111;p5"/>
            <p:cNvSpPr/>
            <p:nvPr/>
          </p:nvSpPr>
          <p:spPr>
            <a:xfrm rot="5400000">
              <a:off x="4092391" y="-3293513"/>
              <a:ext cx="738173" cy="7333043"/>
            </a:xfrm>
            <a:prstGeom prst="round2SameRect">
              <a:avLst>
                <a:gd name="adj1" fmla="val 16667"/>
                <a:gd name="adj2" fmla="val 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txBox="1"/>
            <p:nvPr/>
          </p:nvSpPr>
          <p:spPr>
            <a:xfrm>
              <a:off x="794957" y="39956"/>
              <a:ext cx="7297008" cy="66610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fr-FR" sz="2400" b="1" i="0" u="none" strike="noStrike" cap="none">
                  <a:solidFill>
                    <a:schemeClr val="dk1"/>
                  </a:solidFill>
                  <a:latin typeface="Calibri"/>
                  <a:ea typeface="Calibri"/>
                  <a:cs typeface="Calibri"/>
                  <a:sym typeface="Calibri"/>
                </a:rPr>
                <a:t>DATA COLLECTION AND PRODUCTION</a:t>
              </a:r>
              <a:endParaRPr/>
            </a:p>
          </p:txBody>
        </p:sp>
        <p:sp>
          <p:nvSpPr>
            <p:cNvPr id="113" name="Google Shape;113;p5"/>
            <p:cNvSpPr/>
            <p:nvPr/>
          </p:nvSpPr>
          <p:spPr>
            <a:xfrm rot="5400000">
              <a:off x="-170347" y="1193377"/>
              <a:ext cx="1135652" cy="794956"/>
            </a:xfrm>
            <a:prstGeom prst="chevron">
              <a:avLst>
                <a:gd name="adj" fmla="val 50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txBox="1"/>
            <p:nvPr/>
          </p:nvSpPr>
          <p:spPr>
            <a:xfrm>
              <a:off x="1" y="1420507"/>
              <a:ext cx="794956" cy="34069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B</a:t>
              </a:r>
              <a:endParaRPr/>
            </a:p>
          </p:txBody>
        </p:sp>
        <p:sp>
          <p:nvSpPr>
            <p:cNvPr id="115" name="Google Shape;115;p5"/>
            <p:cNvSpPr/>
            <p:nvPr/>
          </p:nvSpPr>
          <p:spPr>
            <a:xfrm rot="5400000">
              <a:off x="4092391" y="-2274404"/>
              <a:ext cx="738173" cy="7333043"/>
            </a:xfrm>
            <a:prstGeom prst="round2SameRect">
              <a:avLst>
                <a:gd name="adj1" fmla="val 16667"/>
                <a:gd name="adj2" fmla="val 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txBox="1"/>
            <p:nvPr/>
          </p:nvSpPr>
          <p:spPr>
            <a:xfrm>
              <a:off x="794957" y="1059065"/>
              <a:ext cx="7297008" cy="66610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fr-FR" sz="2400" b="1" i="0" u="none" strike="noStrike" cap="none">
                  <a:solidFill>
                    <a:schemeClr val="dk1"/>
                  </a:solidFill>
                  <a:latin typeface="Calibri"/>
                  <a:ea typeface="Calibri"/>
                  <a:cs typeface="Calibri"/>
                  <a:sym typeface="Calibri"/>
                </a:rPr>
                <a:t>FLOOD MAPPING BY MULTI-CRITERIA ANALYSIS </a:t>
              </a:r>
              <a:endParaRPr sz="2400" b="1" i="0" u="none" strike="noStrike" cap="none">
                <a:solidFill>
                  <a:schemeClr val="dk1"/>
                </a:solidFill>
                <a:latin typeface="Calibri"/>
                <a:ea typeface="Calibri"/>
                <a:cs typeface="Calibri"/>
                <a:sym typeface="Calibri"/>
              </a:endParaRPr>
            </a:p>
          </p:txBody>
        </p:sp>
        <p:sp>
          <p:nvSpPr>
            <p:cNvPr id="117" name="Google Shape;117;p5"/>
            <p:cNvSpPr/>
            <p:nvPr/>
          </p:nvSpPr>
          <p:spPr>
            <a:xfrm rot="5400000">
              <a:off x="-170347" y="2212487"/>
              <a:ext cx="1135652" cy="794956"/>
            </a:xfrm>
            <a:prstGeom prst="chevron">
              <a:avLst>
                <a:gd name="adj" fmla="val 50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p:nvPr/>
          </p:nvSpPr>
          <p:spPr>
            <a:xfrm>
              <a:off x="1" y="2439617"/>
              <a:ext cx="794956" cy="34069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C</a:t>
              </a:r>
              <a:endParaRPr/>
            </a:p>
          </p:txBody>
        </p:sp>
        <p:sp>
          <p:nvSpPr>
            <p:cNvPr id="119" name="Google Shape;119;p5"/>
            <p:cNvSpPr/>
            <p:nvPr/>
          </p:nvSpPr>
          <p:spPr>
            <a:xfrm rot="5400000">
              <a:off x="4092391" y="-1255295"/>
              <a:ext cx="738173" cy="7333043"/>
            </a:xfrm>
            <a:prstGeom prst="round2SameRect">
              <a:avLst>
                <a:gd name="adj1" fmla="val 16667"/>
                <a:gd name="adj2" fmla="val 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txBox="1"/>
            <p:nvPr/>
          </p:nvSpPr>
          <p:spPr>
            <a:xfrm>
              <a:off x="794957" y="2078174"/>
              <a:ext cx="7297008" cy="66610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fr-FR" sz="2400" b="1" i="0" u="none" strike="noStrike" cap="none">
                  <a:solidFill>
                    <a:schemeClr val="dk1"/>
                  </a:solidFill>
                  <a:latin typeface="Calibri"/>
                  <a:ea typeface="Calibri"/>
                  <a:cs typeface="Calibri"/>
                  <a:sym typeface="Calibri"/>
                </a:rPr>
                <a:t>DEVELOPMENT OF THE RISK MANAGEMENT APPLICATION</a:t>
              </a:r>
              <a:endParaRPr sz="2400" b="1" i="0" u="none" strike="noStrike" cap="none">
                <a:solidFill>
                  <a:schemeClr val="dk1"/>
                </a:solidFill>
                <a:latin typeface="Calibri"/>
                <a:ea typeface="Calibri"/>
                <a:cs typeface="Calibri"/>
                <a:sym typeface="Calibri"/>
              </a:endParaRPr>
            </a:p>
          </p:txBody>
        </p:sp>
        <p:sp>
          <p:nvSpPr>
            <p:cNvPr id="121" name="Google Shape;121;p5"/>
            <p:cNvSpPr/>
            <p:nvPr/>
          </p:nvSpPr>
          <p:spPr>
            <a:xfrm rot="5400000">
              <a:off x="-170347" y="3231596"/>
              <a:ext cx="1135652" cy="794956"/>
            </a:xfrm>
            <a:prstGeom prst="chevron">
              <a:avLst>
                <a:gd name="adj" fmla="val 50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txBox="1"/>
            <p:nvPr/>
          </p:nvSpPr>
          <p:spPr>
            <a:xfrm>
              <a:off x="1" y="3458726"/>
              <a:ext cx="794956" cy="34069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D</a:t>
              </a:r>
              <a:endParaRPr/>
            </a:p>
          </p:txBody>
        </p:sp>
        <p:sp>
          <p:nvSpPr>
            <p:cNvPr id="123" name="Google Shape;123;p5"/>
            <p:cNvSpPr/>
            <p:nvPr/>
          </p:nvSpPr>
          <p:spPr>
            <a:xfrm rot="5400000">
              <a:off x="4092391" y="-236186"/>
              <a:ext cx="738173" cy="7333043"/>
            </a:xfrm>
            <a:prstGeom prst="round2SameRect">
              <a:avLst>
                <a:gd name="adj1" fmla="val 16667"/>
                <a:gd name="adj2" fmla="val 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txBox="1"/>
            <p:nvPr/>
          </p:nvSpPr>
          <p:spPr>
            <a:xfrm>
              <a:off x="794957" y="3097283"/>
              <a:ext cx="7297008" cy="66610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Calibri"/>
                <a:buChar char="•"/>
              </a:pPr>
              <a:r>
                <a:rPr lang="fr-FR" sz="2400" b="1" i="0" u="none" strike="noStrike" cap="none">
                  <a:solidFill>
                    <a:srgbClr val="000000"/>
                  </a:solidFill>
                  <a:latin typeface="Calibri"/>
                  <a:ea typeface="Calibri"/>
                  <a:cs typeface="Calibri"/>
                  <a:sym typeface="Calibri"/>
                </a:rPr>
                <a:t>IMPLEMENTATION OF ALL DATA ON THE APPLICATION</a:t>
              </a:r>
              <a:endParaRPr sz="2400" b="1" i="0" u="none" strike="noStrike" cap="none">
                <a:solidFill>
                  <a:srgbClr val="000000"/>
                </a:solidFill>
                <a:latin typeface="Calibri"/>
                <a:ea typeface="Calibri"/>
                <a:cs typeface="Calibri"/>
                <a:sym typeface="Calibri"/>
              </a:endParaRPr>
            </a:p>
          </p:txBody>
        </p:sp>
        <p:sp>
          <p:nvSpPr>
            <p:cNvPr id="125" name="Google Shape;125;p5"/>
            <p:cNvSpPr/>
            <p:nvPr/>
          </p:nvSpPr>
          <p:spPr>
            <a:xfrm rot="5400000">
              <a:off x="-170347" y="4250705"/>
              <a:ext cx="1135652" cy="794956"/>
            </a:xfrm>
            <a:prstGeom prst="chevron">
              <a:avLst>
                <a:gd name="adj" fmla="val 50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txBox="1"/>
            <p:nvPr/>
          </p:nvSpPr>
          <p:spPr>
            <a:xfrm>
              <a:off x="1" y="4477835"/>
              <a:ext cx="794956" cy="34069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E</a:t>
              </a:r>
              <a:endParaRPr/>
            </a:p>
          </p:txBody>
        </p:sp>
        <p:sp>
          <p:nvSpPr>
            <p:cNvPr id="127" name="Google Shape;127;p5"/>
            <p:cNvSpPr/>
            <p:nvPr/>
          </p:nvSpPr>
          <p:spPr>
            <a:xfrm rot="5400000">
              <a:off x="4092391" y="782923"/>
              <a:ext cx="738173" cy="7333043"/>
            </a:xfrm>
            <a:prstGeom prst="round2SameRect">
              <a:avLst>
                <a:gd name="adj1" fmla="val 16667"/>
                <a:gd name="adj2" fmla="val 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txBox="1"/>
            <p:nvPr/>
          </p:nvSpPr>
          <p:spPr>
            <a:xfrm>
              <a:off x="794957" y="4116393"/>
              <a:ext cx="7297008" cy="66610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fr-FR" sz="2400" b="1" i="0" u="none" strike="noStrike" cap="none">
                  <a:solidFill>
                    <a:schemeClr val="dk1"/>
                  </a:solidFill>
                  <a:latin typeface="Calibri"/>
                  <a:ea typeface="Calibri"/>
                  <a:cs typeface="Calibri"/>
                  <a:sym typeface="Calibri"/>
                </a:rPr>
                <a:t>TEST PHASE FOR THE FUNCTIONING OF THE APPLICATION</a:t>
              </a:r>
              <a:endParaRPr sz="2400" b="1" i="0" u="none" strike="noStrike" cap="none">
                <a:solidFill>
                  <a:schemeClr val="dk1"/>
                </a:solidFill>
                <a:latin typeface="Calibri"/>
                <a:ea typeface="Calibri"/>
                <a:cs typeface="Calibri"/>
                <a:sym typeface="Calibri"/>
              </a:endParaRPr>
            </a:p>
          </p:txBody>
        </p:sp>
      </p:grpSp>
      <p:sp>
        <p:nvSpPr>
          <p:cNvPr id="129" name="Google Shape;129;p5"/>
          <p:cNvSpPr/>
          <p:nvPr/>
        </p:nvSpPr>
        <p:spPr>
          <a:xfrm>
            <a:off x="6880754" y="1814049"/>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
          <p:cNvSpPr/>
          <p:nvPr/>
        </p:nvSpPr>
        <p:spPr>
          <a:xfrm>
            <a:off x="7033154" y="1966449"/>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 descr="Tenir Tous les deux Transpiration garmin map 64s - emiliechevallier.com"/>
          <p:cNvPicPr preferRelativeResize="0"/>
          <p:nvPr/>
        </p:nvPicPr>
        <p:blipFill rotWithShape="1">
          <a:blip r:embed="rId3">
            <a:alphaModFix/>
          </a:blip>
          <a:srcRect/>
          <a:stretch/>
        </p:blipFill>
        <p:spPr>
          <a:xfrm>
            <a:off x="6355194" y="1679655"/>
            <a:ext cx="187108" cy="440856"/>
          </a:xfrm>
          <a:prstGeom prst="rect">
            <a:avLst/>
          </a:prstGeom>
          <a:noFill/>
          <a:ln>
            <a:noFill/>
          </a:ln>
        </p:spPr>
      </p:pic>
      <p:pic>
        <p:nvPicPr>
          <p:cNvPr id="132" name="Google Shape;132;p5" descr="DJI Phantom 4 RTK | Halo Robotics"/>
          <p:cNvPicPr preferRelativeResize="0"/>
          <p:nvPr/>
        </p:nvPicPr>
        <p:blipFill rotWithShape="1">
          <a:blip r:embed="rId4">
            <a:alphaModFix/>
          </a:blip>
          <a:srcRect l="5387" t="23119" r="5807" b="15429"/>
          <a:stretch/>
        </p:blipFill>
        <p:spPr>
          <a:xfrm>
            <a:off x="7479005" y="1710208"/>
            <a:ext cx="576549" cy="398953"/>
          </a:xfrm>
          <a:prstGeom prst="rect">
            <a:avLst/>
          </a:prstGeom>
          <a:noFill/>
          <a:ln>
            <a:noFill/>
          </a:ln>
        </p:spPr>
      </p:pic>
      <p:sp>
        <p:nvSpPr>
          <p:cNvPr id="133" name="Google Shape;133;p5"/>
          <p:cNvSpPr txBox="1"/>
          <p:nvPr/>
        </p:nvSpPr>
        <p:spPr>
          <a:xfrm>
            <a:off x="8287890" y="4771196"/>
            <a:ext cx="2389346" cy="461665"/>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1">
                <a:solidFill>
                  <a:schemeClr val="lt1"/>
                </a:solidFill>
                <a:latin typeface="Calibri"/>
                <a:ea typeface="Calibri"/>
                <a:cs typeface="Calibri"/>
                <a:sym typeface="Calibri"/>
              </a:rPr>
              <a:t>Bulletins d’information, Rapports, Outils en ligne…</a:t>
            </a:r>
            <a:endParaRPr/>
          </a:p>
        </p:txBody>
      </p:sp>
      <p:sp>
        <p:nvSpPr>
          <p:cNvPr id="134" name="Google Shape;134;p5"/>
          <p:cNvSpPr txBox="1"/>
          <p:nvPr/>
        </p:nvSpPr>
        <p:spPr>
          <a:xfrm>
            <a:off x="6644894" y="1252643"/>
            <a:ext cx="107830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1">
                <a:solidFill>
                  <a:schemeClr val="dk1"/>
                </a:solidFill>
                <a:latin typeface="Calibri"/>
                <a:ea typeface="Calibri"/>
                <a:cs typeface="Calibri"/>
                <a:sym typeface="Calibri"/>
              </a:rPr>
              <a:t>historical data</a:t>
            </a:r>
            <a:endParaRPr/>
          </a:p>
        </p:txBody>
      </p:sp>
      <p:pic>
        <p:nvPicPr>
          <p:cNvPr id="135" name="Google Shape;135;p5"/>
          <p:cNvPicPr preferRelativeResize="0"/>
          <p:nvPr/>
        </p:nvPicPr>
        <p:blipFill rotWithShape="1">
          <a:blip r:embed="rId5">
            <a:alphaModFix/>
          </a:blip>
          <a:srcRect/>
          <a:stretch/>
        </p:blipFill>
        <p:spPr>
          <a:xfrm>
            <a:off x="8242997" y="1366517"/>
            <a:ext cx="755095" cy="960731"/>
          </a:xfrm>
          <a:prstGeom prst="rect">
            <a:avLst/>
          </a:prstGeom>
          <a:noFill/>
          <a:ln w="9525" cap="flat" cmpd="sng">
            <a:solidFill>
              <a:schemeClr val="dk1"/>
            </a:solidFill>
            <a:prstDash val="solid"/>
            <a:round/>
            <a:headEnd type="none" w="sm" len="sm"/>
            <a:tailEnd type="none" w="sm" len="sm"/>
          </a:ln>
        </p:spPr>
      </p:pic>
      <p:sp>
        <p:nvSpPr>
          <p:cNvPr id="136" name="Google Shape;136;p5"/>
          <p:cNvSpPr txBox="1"/>
          <p:nvPr/>
        </p:nvSpPr>
        <p:spPr>
          <a:xfrm>
            <a:off x="8187084" y="1082162"/>
            <a:ext cx="437192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chemeClr val="dk1"/>
                </a:solidFill>
                <a:latin typeface="Calibri"/>
                <a:ea typeface="Calibri"/>
                <a:cs typeface="Calibri"/>
                <a:sym typeface="Calibri"/>
              </a:rPr>
              <a:t>Wa</a:t>
            </a:r>
            <a:r>
              <a:rPr lang="fr-FR" sz="1000" b="1">
                <a:solidFill>
                  <a:schemeClr val="dk1"/>
                </a:solidFill>
                <a:latin typeface="Calibri"/>
                <a:ea typeface="Calibri"/>
                <a:cs typeface="Calibri"/>
                <a:sym typeface="Calibri"/>
              </a:rPr>
              <a:t>ter course          Wetlands             Water plan     Topography (elevetions</a:t>
            </a:r>
            <a:r>
              <a:rPr lang="fr-FR"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pic>
        <p:nvPicPr>
          <p:cNvPr id="137" name="Google Shape;137;p5"/>
          <p:cNvPicPr preferRelativeResize="0"/>
          <p:nvPr/>
        </p:nvPicPr>
        <p:blipFill rotWithShape="1">
          <a:blip r:embed="rId6">
            <a:alphaModFix/>
          </a:blip>
          <a:srcRect/>
          <a:stretch/>
        </p:blipFill>
        <p:spPr>
          <a:xfrm>
            <a:off x="9134480" y="1364112"/>
            <a:ext cx="766822" cy="959673"/>
          </a:xfrm>
          <a:prstGeom prst="rect">
            <a:avLst/>
          </a:prstGeom>
          <a:noFill/>
          <a:ln w="9525" cap="flat" cmpd="sng">
            <a:solidFill>
              <a:schemeClr val="dk1"/>
            </a:solidFill>
            <a:prstDash val="solid"/>
            <a:round/>
            <a:headEnd type="none" w="sm" len="sm"/>
            <a:tailEnd type="none" w="sm" len="sm"/>
          </a:ln>
        </p:spPr>
      </p:pic>
      <p:pic>
        <p:nvPicPr>
          <p:cNvPr id="138" name="Google Shape;138;p5"/>
          <p:cNvPicPr preferRelativeResize="0"/>
          <p:nvPr/>
        </p:nvPicPr>
        <p:blipFill rotWithShape="1">
          <a:blip r:embed="rId7">
            <a:alphaModFix/>
          </a:blip>
          <a:srcRect t="3522" b="5056"/>
          <a:stretch/>
        </p:blipFill>
        <p:spPr>
          <a:xfrm>
            <a:off x="10034949" y="1366516"/>
            <a:ext cx="768085" cy="959673"/>
          </a:xfrm>
          <a:prstGeom prst="rect">
            <a:avLst/>
          </a:prstGeom>
          <a:noFill/>
          <a:ln w="9525" cap="flat" cmpd="sng">
            <a:solidFill>
              <a:schemeClr val="dk1"/>
            </a:solidFill>
            <a:prstDash val="solid"/>
            <a:round/>
            <a:headEnd type="none" w="sm" len="sm"/>
            <a:tailEnd type="none" w="sm" len="sm"/>
          </a:ln>
        </p:spPr>
      </p:pic>
      <p:sp>
        <p:nvSpPr>
          <p:cNvPr id="139" name="Google Shape;139;p5"/>
          <p:cNvSpPr/>
          <p:nvPr/>
        </p:nvSpPr>
        <p:spPr>
          <a:xfrm>
            <a:off x="6839936" y="2007648"/>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
          <p:cNvSpPr/>
          <p:nvPr/>
        </p:nvSpPr>
        <p:spPr>
          <a:xfrm>
            <a:off x="6992336" y="2160048"/>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5"/>
          <p:cNvSpPr/>
          <p:nvPr/>
        </p:nvSpPr>
        <p:spPr>
          <a:xfrm>
            <a:off x="6927530" y="1633254"/>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p:nvPr/>
        </p:nvSpPr>
        <p:spPr>
          <a:xfrm>
            <a:off x="7079930" y="1785654"/>
            <a:ext cx="95250" cy="86034"/>
          </a:xfrm>
          <a:prstGeom prst="ellipse">
            <a:avLst/>
          </a:prstGeom>
          <a:solidFill>
            <a:srgbClr val="C0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
          <p:cNvPicPr preferRelativeResize="0"/>
          <p:nvPr/>
        </p:nvPicPr>
        <p:blipFill rotWithShape="1">
          <a:blip r:embed="rId8">
            <a:alphaModFix/>
          </a:blip>
          <a:srcRect/>
          <a:stretch/>
        </p:blipFill>
        <p:spPr>
          <a:xfrm>
            <a:off x="10936681" y="1366516"/>
            <a:ext cx="766822" cy="959673"/>
          </a:xfrm>
          <a:prstGeom prst="rect">
            <a:avLst/>
          </a:prstGeom>
          <a:noFill/>
          <a:ln w="9525" cap="flat" cmpd="sng">
            <a:solidFill>
              <a:schemeClr val="dk1"/>
            </a:solidFill>
            <a:prstDash val="solid"/>
            <a:round/>
            <a:headEnd type="none" w="sm" len="sm"/>
            <a:tailEnd type="none" w="sm" len="sm"/>
          </a:ln>
        </p:spPr>
      </p:pic>
      <p:cxnSp>
        <p:nvCxnSpPr>
          <p:cNvPr id="144" name="Google Shape;144;p5"/>
          <p:cNvCxnSpPr/>
          <p:nvPr/>
        </p:nvCxnSpPr>
        <p:spPr>
          <a:xfrm>
            <a:off x="11978185" y="1383448"/>
            <a:ext cx="0" cy="862634"/>
          </a:xfrm>
          <a:prstGeom prst="straightConnector1">
            <a:avLst/>
          </a:prstGeom>
          <a:noFill/>
          <a:ln w="12700" cap="flat" cmpd="sng">
            <a:solidFill>
              <a:schemeClr val="dk1"/>
            </a:solidFill>
            <a:prstDash val="dash"/>
            <a:miter lim="800000"/>
            <a:headEnd type="none" w="sm" len="sm"/>
            <a:tailEnd type="none" w="sm" len="sm"/>
          </a:ln>
        </p:spPr>
      </p:cxnSp>
      <p:sp>
        <p:nvSpPr>
          <p:cNvPr id="145" name="Google Shape;145;p5"/>
          <p:cNvSpPr/>
          <p:nvPr/>
        </p:nvSpPr>
        <p:spPr>
          <a:xfrm rot="5400000">
            <a:off x="11539380" y="1814279"/>
            <a:ext cx="1061831" cy="85574"/>
          </a:xfrm>
          <a:prstGeom prst="rect">
            <a:avLst/>
          </a:prstGeom>
          <a:noFill/>
          <a:ln>
            <a:noFill/>
          </a:ln>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000"/>
              <a:buFont typeface="Calibri"/>
              <a:buNone/>
            </a:pPr>
            <a:r>
              <a:rPr lang="fr-FR" sz="1000">
                <a:solidFill>
                  <a:schemeClr val="dk1"/>
                </a:solidFill>
                <a:latin typeface="Calibri"/>
                <a:ea typeface="Calibri"/>
                <a:cs typeface="Calibri"/>
                <a:sym typeface="Calibri"/>
              </a:rPr>
              <a:t>Infrastructures</a:t>
            </a:r>
            <a:endParaRPr sz="1000">
              <a:solidFill>
                <a:schemeClr val="dk1"/>
              </a:solidFill>
              <a:latin typeface="Calibri"/>
              <a:ea typeface="Calibri"/>
              <a:cs typeface="Calibri"/>
              <a:sym typeface="Calibri"/>
            </a:endParaRPr>
          </a:p>
        </p:txBody>
      </p:sp>
      <p:pic>
        <p:nvPicPr>
          <p:cNvPr id="146" name="Google Shape;146;p5"/>
          <p:cNvPicPr preferRelativeResize="0"/>
          <p:nvPr/>
        </p:nvPicPr>
        <p:blipFill rotWithShape="1">
          <a:blip r:embed="rId9">
            <a:alphaModFix/>
          </a:blip>
          <a:srcRect/>
          <a:stretch/>
        </p:blipFill>
        <p:spPr>
          <a:xfrm>
            <a:off x="9134480" y="2445975"/>
            <a:ext cx="1098776" cy="1170435"/>
          </a:xfrm>
          <a:prstGeom prst="rect">
            <a:avLst/>
          </a:prstGeom>
          <a:noFill/>
          <a:ln w="9525" cap="flat" cmpd="sng">
            <a:solidFill>
              <a:srgbClr val="7F7F7F"/>
            </a:solidFill>
            <a:prstDash val="solid"/>
            <a:round/>
            <a:headEnd type="none" w="sm" len="sm"/>
            <a:tailEnd type="none" w="sm" len="sm"/>
          </a:ln>
        </p:spPr>
      </p:pic>
      <p:pic>
        <p:nvPicPr>
          <p:cNvPr id="147" name="Google Shape;147;p5"/>
          <p:cNvPicPr preferRelativeResize="0"/>
          <p:nvPr/>
        </p:nvPicPr>
        <p:blipFill rotWithShape="1">
          <a:blip r:embed="rId10">
            <a:alphaModFix/>
          </a:blip>
          <a:srcRect/>
          <a:stretch/>
        </p:blipFill>
        <p:spPr>
          <a:xfrm>
            <a:off x="8340545" y="4179352"/>
            <a:ext cx="3715131" cy="1754531"/>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p:nvPr/>
        </p:nvSpPr>
        <p:spPr>
          <a:xfrm>
            <a:off x="3378188" y="185195"/>
            <a:ext cx="656284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961AA"/>
                </a:solidFill>
                <a:latin typeface="Arial"/>
                <a:ea typeface="Arial"/>
                <a:cs typeface="Arial"/>
                <a:sym typeface="Arial"/>
              </a:rPr>
              <a:t>Final or Preliminary Results/Outputs</a:t>
            </a:r>
            <a:endParaRPr sz="2800">
              <a:solidFill>
                <a:srgbClr val="0961AA"/>
              </a:solidFill>
              <a:latin typeface="Arial"/>
              <a:ea typeface="Arial"/>
              <a:cs typeface="Arial"/>
              <a:sym typeface="Arial"/>
            </a:endParaRPr>
          </a:p>
        </p:txBody>
      </p:sp>
      <p:graphicFrame>
        <p:nvGraphicFramePr>
          <p:cNvPr id="153" name="Google Shape;153;p6"/>
          <p:cNvGraphicFramePr/>
          <p:nvPr/>
        </p:nvGraphicFramePr>
        <p:xfrm>
          <a:off x="8417053" y="2906806"/>
          <a:ext cx="3000000" cy="3000000"/>
        </p:xfrm>
        <a:graphic>
          <a:graphicData uri="http://schemas.openxmlformats.org/drawingml/2006/table">
            <a:tbl>
              <a:tblPr firstRow="1" bandRow="1">
                <a:noFill/>
                <a:tableStyleId>{74A2F26C-BD15-4B36-B026-B079B713B066}</a:tableStyleId>
              </a:tblPr>
              <a:tblGrid>
                <a:gridCol w="1154175">
                  <a:extLst>
                    <a:ext uri="{9D8B030D-6E8A-4147-A177-3AD203B41FA5}">
                      <a16:colId xmlns:a16="http://schemas.microsoft.com/office/drawing/2014/main" val="20000"/>
                    </a:ext>
                  </a:extLst>
                </a:gridCol>
                <a:gridCol w="1350475">
                  <a:extLst>
                    <a:ext uri="{9D8B030D-6E8A-4147-A177-3AD203B41FA5}">
                      <a16:colId xmlns:a16="http://schemas.microsoft.com/office/drawing/2014/main" val="20001"/>
                    </a:ext>
                  </a:extLst>
                </a:gridCol>
              </a:tblGrid>
              <a:tr h="874875">
                <a:tc>
                  <a:txBody>
                    <a:bodyPr/>
                    <a:lstStyle/>
                    <a:p>
                      <a:pPr marL="0" marR="0" lvl="0" indent="0" algn="ctr" rtl="0">
                        <a:spcBef>
                          <a:spcPts val="0"/>
                        </a:spcBef>
                        <a:spcAft>
                          <a:spcPts val="0"/>
                        </a:spcAft>
                        <a:buNone/>
                      </a:pPr>
                      <a:r>
                        <a:rPr lang="fr-FR" sz="1300" u="none" strike="noStrike" cap="none"/>
                        <a:t>Total surface potentially floodable (ha)</a:t>
                      </a:r>
                      <a:endParaRPr/>
                    </a:p>
                  </a:txBody>
                  <a:tcPr marL="82075" marR="82075" marT="41050" marB="41050"/>
                </a:tc>
                <a:tc>
                  <a:txBody>
                    <a:bodyPr/>
                    <a:lstStyle/>
                    <a:p>
                      <a:pPr marL="0" marR="0" lvl="0" indent="0" algn="ctr" rtl="0">
                        <a:spcBef>
                          <a:spcPts val="0"/>
                        </a:spcBef>
                        <a:spcAft>
                          <a:spcPts val="0"/>
                        </a:spcAft>
                        <a:buNone/>
                      </a:pPr>
                      <a:r>
                        <a:rPr lang="fr-FR" sz="1300" u="none" strike="noStrike" cap="none"/>
                        <a:t>Number of buildings potentially liable to flooding</a:t>
                      </a:r>
                      <a:endParaRPr/>
                    </a:p>
                  </a:txBody>
                  <a:tcPr marL="82075" marR="82075" marT="41050" marB="41050"/>
                </a:tc>
                <a:extLst>
                  <a:ext uri="{0D108BD9-81ED-4DB2-BD59-A6C34878D82A}">
                    <a16:rowId xmlns:a16="http://schemas.microsoft.com/office/drawing/2014/main" val="10000"/>
                  </a:ext>
                </a:extLst>
              </a:tr>
              <a:tr h="874875">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r>
                        <a:rPr lang="fr-FR" sz="1600" b="1"/>
                        <a:t>31952 </a:t>
                      </a:r>
                      <a:endParaRPr/>
                    </a:p>
                  </a:txBody>
                  <a:tcPr marL="82075" marR="82075" marT="41050" marB="41050"/>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fr-FR" sz="1600" b="1">
                          <a:solidFill>
                            <a:schemeClr val="dk1"/>
                          </a:solidFill>
                          <a:latin typeface="Calibri"/>
                          <a:ea typeface="Calibri"/>
                          <a:cs typeface="Calibri"/>
                          <a:sym typeface="Calibri"/>
                        </a:rPr>
                        <a:t>17522</a:t>
                      </a:r>
                      <a:endParaRPr/>
                    </a:p>
                  </a:txBody>
                  <a:tcPr marL="82075" marR="82075" marT="41050" marB="41050"/>
                </a:tc>
                <a:extLst>
                  <a:ext uri="{0D108BD9-81ED-4DB2-BD59-A6C34878D82A}">
                    <a16:rowId xmlns:a16="http://schemas.microsoft.com/office/drawing/2014/main" val="10001"/>
                  </a:ext>
                </a:extLst>
              </a:tr>
            </a:tbl>
          </a:graphicData>
        </a:graphic>
      </p:graphicFrame>
      <p:pic>
        <p:nvPicPr>
          <p:cNvPr id="154" name="Google Shape;154;p6"/>
          <p:cNvPicPr preferRelativeResize="0"/>
          <p:nvPr/>
        </p:nvPicPr>
        <p:blipFill rotWithShape="1">
          <a:blip r:embed="rId3">
            <a:alphaModFix/>
          </a:blip>
          <a:srcRect/>
          <a:stretch/>
        </p:blipFill>
        <p:spPr>
          <a:xfrm>
            <a:off x="195575" y="1159131"/>
            <a:ext cx="7330641" cy="518259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p:nvPr/>
        </p:nvSpPr>
        <p:spPr>
          <a:xfrm>
            <a:off x="3300035" y="25656"/>
            <a:ext cx="656284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961AA"/>
                </a:solidFill>
                <a:latin typeface="Arial"/>
                <a:ea typeface="Arial"/>
                <a:cs typeface="Arial"/>
                <a:sym typeface="Arial"/>
              </a:rPr>
              <a:t>Expected/proposed application areas of the research/product/tool/service</a:t>
            </a:r>
            <a:endParaRPr sz="2800">
              <a:solidFill>
                <a:srgbClr val="0961AA"/>
              </a:solidFill>
              <a:latin typeface="Arial"/>
              <a:ea typeface="Arial"/>
              <a:cs typeface="Arial"/>
              <a:sym typeface="Arial"/>
            </a:endParaRPr>
          </a:p>
        </p:txBody>
      </p:sp>
      <p:sp>
        <p:nvSpPr>
          <p:cNvPr id="160" name="Google Shape;160;p7"/>
          <p:cNvSpPr txBox="1"/>
          <p:nvPr/>
        </p:nvSpPr>
        <p:spPr>
          <a:xfrm>
            <a:off x="1583870" y="1164429"/>
            <a:ext cx="886795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u="sng">
                <a:solidFill>
                  <a:schemeClr val="dk1"/>
                </a:solidFill>
                <a:latin typeface="Calibri"/>
                <a:ea typeface="Calibri"/>
                <a:cs typeface="Calibri"/>
                <a:sym typeface="Calibri"/>
              </a:rPr>
              <a:t>Risk management application</a:t>
            </a:r>
            <a:endParaRPr/>
          </a:p>
        </p:txBody>
      </p:sp>
      <p:pic>
        <p:nvPicPr>
          <p:cNvPr id="161" name="Google Shape;161;p7">
            <a:hlinkClick r:id="rId3"/>
          </p:cNvPr>
          <p:cNvPicPr preferRelativeResize="0"/>
          <p:nvPr/>
        </p:nvPicPr>
        <p:blipFill rotWithShape="1">
          <a:blip r:embed="rId4">
            <a:alphaModFix/>
          </a:blip>
          <a:srcRect/>
          <a:stretch/>
        </p:blipFill>
        <p:spPr>
          <a:xfrm>
            <a:off x="1259803" y="1533761"/>
            <a:ext cx="9516089" cy="4561056"/>
          </a:xfrm>
          <a:prstGeom prst="rect">
            <a:avLst/>
          </a:prstGeom>
          <a:noFill/>
          <a:ln w="9525" cap="flat" cmpd="sng">
            <a:solidFill>
              <a:srgbClr val="BFBFBF"/>
            </a:solidFill>
            <a:prstDash val="solid"/>
            <a:round/>
            <a:headEnd type="none" w="sm" len="sm"/>
            <a:tailEnd type="none" w="sm" len="sm"/>
          </a:ln>
        </p:spPr>
      </p:pic>
      <p:sp>
        <p:nvSpPr>
          <p:cNvPr id="162" name="Google Shape;162;p7"/>
          <p:cNvSpPr/>
          <p:nvPr/>
        </p:nvSpPr>
        <p:spPr>
          <a:xfrm>
            <a:off x="3040185" y="5725485"/>
            <a:ext cx="5502030" cy="369332"/>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dk1"/>
                </a:solidFill>
                <a:latin typeface="Calibri"/>
                <a:ea typeface="Calibri"/>
                <a:cs typeface="Calibri"/>
                <a:sym typeface="Calibri"/>
              </a:rPr>
              <a:t>https://apps.ageos.ga/web_services_inondations/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p:nvPr/>
        </p:nvSpPr>
        <p:spPr>
          <a:xfrm>
            <a:off x="3378188" y="185195"/>
            <a:ext cx="656284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961AA"/>
                </a:solidFill>
                <a:latin typeface="Arial"/>
                <a:ea typeface="Arial"/>
                <a:cs typeface="Arial"/>
                <a:sym typeface="Arial"/>
              </a:rPr>
              <a:t>Conclusion/Expected Outcomes</a:t>
            </a:r>
            <a:endParaRPr/>
          </a:p>
        </p:txBody>
      </p:sp>
      <p:sp>
        <p:nvSpPr>
          <p:cNvPr id="168" name="Google Shape;168;p8"/>
          <p:cNvSpPr txBox="1"/>
          <p:nvPr/>
        </p:nvSpPr>
        <p:spPr>
          <a:xfrm>
            <a:off x="1213546" y="2218264"/>
            <a:ext cx="11397916" cy="255454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fr-FR" sz="3200">
                <a:solidFill>
                  <a:schemeClr val="dk1"/>
                </a:solidFill>
                <a:latin typeface="Arial Black"/>
                <a:ea typeface="Arial Black"/>
                <a:cs typeface="Arial Black"/>
                <a:sym typeface="Arial Black"/>
              </a:rPr>
              <a:t>Mapping all risks across the country;</a:t>
            </a:r>
            <a:endParaRPr/>
          </a:p>
          <a:p>
            <a:pPr marL="285750" marR="0" lvl="0" indent="-82550" algn="l" rtl="0">
              <a:spcBef>
                <a:spcPts val="0"/>
              </a:spcBef>
              <a:spcAft>
                <a:spcPts val="0"/>
              </a:spcAft>
              <a:buClr>
                <a:schemeClr val="dk1"/>
              </a:buClr>
              <a:buSzPts val="3200"/>
              <a:buFont typeface="Arial"/>
              <a:buNone/>
            </a:pPr>
            <a:endParaRPr sz="3200">
              <a:solidFill>
                <a:schemeClr val="dk1"/>
              </a:solidFill>
              <a:latin typeface="Arial Black"/>
              <a:ea typeface="Arial Black"/>
              <a:cs typeface="Arial Black"/>
              <a:sym typeface="Arial Black"/>
            </a:endParaRPr>
          </a:p>
          <a:p>
            <a:pPr marL="285750" marR="0" lvl="0" indent="-285750" algn="l" rtl="0">
              <a:spcBef>
                <a:spcPts val="0"/>
              </a:spcBef>
              <a:spcAft>
                <a:spcPts val="0"/>
              </a:spcAft>
              <a:buClr>
                <a:schemeClr val="dk1"/>
              </a:buClr>
              <a:buSzPts val="3200"/>
              <a:buFont typeface="Arial"/>
              <a:buChar char="•"/>
            </a:pPr>
            <a:r>
              <a:rPr lang="fr-FR" sz="3200">
                <a:solidFill>
                  <a:schemeClr val="dk1"/>
                </a:solidFill>
                <a:latin typeface="Arial Black"/>
                <a:ea typeface="Arial Black"/>
                <a:cs typeface="Arial Black"/>
                <a:sym typeface="Arial Black"/>
              </a:rPr>
              <a:t>Setting up an early warning system;</a:t>
            </a:r>
            <a:endParaRPr/>
          </a:p>
          <a:p>
            <a:pPr marL="285750" marR="0" lvl="0" indent="-82550" algn="l" rtl="0">
              <a:spcBef>
                <a:spcPts val="0"/>
              </a:spcBef>
              <a:spcAft>
                <a:spcPts val="0"/>
              </a:spcAft>
              <a:buClr>
                <a:schemeClr val="dk1"/>
              </a:buClr>
              <a:buSzPts val="3200"/>
              <a:buFont typeface="Arial"/>
              <a:buNone/>
            </a:pPr>
            <a:endParaRPr sz="3200">
              <a:solidFill>
                <a:schemeClr val="dk1"/>
              </a:solidFill>
              <a:latin typeface="Arial Black"/>
              <a:ea typeface="Arial Black"/>
              <a:cs typeface="Arial Black"/>
              <a:sym typeface="Arial Black"/>
            </a:endParaRPr>
          </a:p>
          <a:p>
            <a:pPr marL="285750" marR="0" lvl="0" indent="-285750" algn="l" rtl="0">
              <a:spcBef>
                <a:spcPts val="0"/>
              </a:spcBef>
              <a:spcAft>
                <a:spcPts val="0"/>
              </a:spcAft>
              <a:buClr>
                <a:schemeClr val="dk1"/>
              </a:buClr>
              <a:buSzPts val="3200"/>
              <a:buFont typeface="Arial"/>
              <a:buChar char="•"/>
            </a:pPr>
            <a:r>
              <a:rPr lang="fr-FR" sz="3200">
                <a:solidFill>
                  <a:schemeClr val="dk1"/>
                </a:solidFill>
                <a:latin typeface="Arial Black"/>
                <a:ea typeface="Arial Black"/>
                <a:cs typeface="Arial Black"/>
                <a:sym typeface="Arial Black"/>
              </a:rPr>
              <a:t>Set up a mobile for data collection.</a:t>
            </a:r>
            <a:endParaRPr sz="3200">
              <a:solidFill>
                <a:schemeClr val="dk1"/>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2623276" y="291521"/>
            <a:ext cx="837011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961AA"/>
                </a:solidFill>
                <a:latin typeface="Arial"/>
                <a:ea typeface="Arial"/>
                <a:cs typeface="Arial"/>
                <a:sym typeface="Arial"/>
              </a:rPr>
              <a:t>Collaborators, Stakeholders and Users</a:t>
            </a:r>
            <a:endParaRPr sz="2800">
              <a:solidFill>
                <a:srgbClr val="0961AA"/>
              </a:solidFill>
              <a:latin typeface="Arial"/>
              <a:ea typeface="Arial"/>
              <a:cs typeface="Arial"/>
              <a:sym typeface="Arial"/>
            </a:endParaRPr>
          </a:p>
        </p:txBody>
      </p:sp>
      <p:sp>
        <p:nvSpPr>
          <p:cNvPr id="174" name="Google Shape;174;p9"/>
          <p:cNvSpPr/>
          <p:nvPr/>
        </p:nvSpPr>
        <p:spPr>
          <a:xfrm>
            <a:off x="3149600" y="2240504"/>
            <a:ext cx="6096000" cy="255454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fr-FR" sz="3200">
                <a:solidFill>
                  <a:schemeClr val="dk1"/>
                </a:solidFill>
                <a:latin typeface="Arial Black"/>
                <a:ea typeface="Arial Black"/>
                <a:cs typeface="Arial Black"/>
                <a:sym typeface="Arial Black"/>
              </a:rPr>
              <a:t>Ministry of the Interior</a:t>
            </a:r>
            <a:endParaRPr/>
          </a:p>
          <a:p>
            <a:pPr marL="457200" marR="0" lvl="0" indent="-254000" algn="l" rtl="0">
              <a:spcBef>
                <a:spcPts val="0"/>
              </a:spcBef>
              <a:spcAft>
                <a:spcPts val="0"/>
              </a:spcAft>
              <a:buClr>
                <a:schemeClr val="dk1"/>
              </a:buClr>
              <a:buSzPts val="3200"/>
              <a:buFont typeface="Noto Sans Symbols"/>
              <a:buNone/>
            </a:pPr>
            <a:endParaRPr sz="3200">
              <a:solidFill>
                <a:schemeClr val="dk1"/>
              </a:solidFill>
              <a:latin typeface="Arial Black"/>
              <a:ea typeface="Arial Black"/>
              <a:cs typeface="Arial Black"/>
              <a:sym typeface="Arial Black"/>
            </a:endParaRPr>
          </a:p>
          <a:p>
            <a:pPr marL="457200" marR="0" lvl="0" indent="-457200" algn="l" rtl="0">
              <a:spcBef>
                <a:spcPts val="0"/>
              </a:spcBef>
              <a:spcAft>
                <a:spcPts val="0"/>
              </a:spcAft>
              <a:buClr>
                <a:schemeClr val="dk1"/>
              </a:buClr>
              <a:buSzPts val="3200"/>
              <a:buFont typeface="Noto Sans Symbols"/>
              <a:buChar char="▪"/>
            </a:pPr>
            <a:r>
              <a:rPr lang="fr-FR" sz="3200">
                <a:solidFill>
                  <a:schemeClr val="dk1"/>
                </a:solidFill>
                <a:latin typeface="Arial Black"/>
                <a:ea typeface="Arial Black"/>
                <a:cs typeface="Arial Black"/>
                <a:sym typeface="Arial Black"/>
              </a:rPr>
              <a:t>Gabon Red Cross</a:t>
            </a:r>
            <a:endParaRPr/>
          </a:p>
          <a:p>
            <a:pPr marL="457200" marR="0" lvl="0" indent="-254000" algn="l" rtl="0">
              <a:spcBef>
                <a:spcPts val="0"/>
              </a:spcBef>
              <a:spcAft>
                <a:spcPts val="0"/>
              </a:spcAft>
              <a:buClr>
                <a:schemeClr val="dk1"/>
              </a:buClr>
              <a:buSzPts val="3200"/>
              <a:buFont typeface="Noto Sans Symbols"/>
              <a:buNone/>
            </a:pPr>
            <a:endParaRPr sz="3200">
              <a:solidFill>
                <a:schemeClr val="dk1"/>
              </a:solidFill>
              <a:latin typeface="Arial Black"/>
              <a:ea typeface="Arial Black"/>
              <a:cs typeface="Arial Black"/>
              <a:sym typeface="Arial Black"/>
            </a:endParaRPr>
          </a:p>
          <a:p>
            <a:pPr marL="457200" marR="0" lvl="0" indent="-457200" algn="l" rtl="0">
              <a:spcBef>
                <a:spcPts val="0"/>
              </a:spcBef>
              <a:spcAft>
                <a:spcPts val="0"/>
              </a:spcAft>
              <a:buClr>
                <a:schemeClr val="dk1"/>
              </a:buClr>
              <a:buSzPts val="3200"/>
              <a:buFont typeface="Noto Sans Symbols"/>
              <a:buChar char="▪"/>
            </a:pPr>
            <a:r>
              <a:rPr lang="fr-FR" sz="3200">
                <a:solidFill>
                  <a:schemeClr val="dk1"/>
                </a:solidFill>
                <a:latin typeface="Arial Black"/>
                <a:ea typeface="Arial Black"/>
                <a:cs typeface="Arial Black"/>
                <a:sym typeface="Arial Black"/>
              </a:rPr>
              <a:t>Populations</a:t>
            </a:r>
            <a:endParaRPr sz="3200">
              <a:solidFill>
                <a:schemeClr val="dk1"/>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Widescreen</PresentationFormat>
  <Paragraphs>85</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Aharoni</vt:lpstr>
      <vt:lpstr>Berlin Sans FB Demi</vt:lpstr>
      <vt:lpstr>Noto Sans Symbols</vt:lpstr>
      <vt:lpstr>Overlock</vt:lpstr>
      <vt:lpstr>Arial</vt:lpstr>
      <vt:lpstr>Arial Black</vt:lpstr>
      <vt:lpstr>AngsanaUPC</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dc:creator>
  <cp:lastModifiedBy>STELLA</cp:lastModifiedBy>
  <cp:revision>1</cp:revision>
  <dcterms:created xsi:type="dcterms:W3CDTF">2022-09-22T09:07:54Z</dcterms:created>
  <dcterms:modified xsi:type="dcterms:W3CDTF">2022-10-30T12:18:09Z</dcterms:modified>
</cp:coreProperties>
</file>